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49"/>
  </p:notesMasterIdLst>
  <p:handoutMasterIdLst>
    <p:handoutMasterId r:id="rId50"/>
  </p:handoutMasterIdLst>
  <p:sldIdLst>
    <p:sldId id="306" r:id="rId2"/>
    <p:sldId id="392" r:id="rId3"/>
    <p:sldId id="264" r:id="rId4"/>
    <p:sldId id="262" r:id="rId5"/>
    <p:sldId id="263" r:id="rId6"/>
    <p:sldId id="270" r:id="rId7"/>
    <p:sldId id="269" r:id="rId8"/>
    <p:sldId id="271" r:id="rId9"/>
    <p:sldId id="265" r:id="rId10"/>
    <p:sldId id="267" r:id="rId11"/>
    <p:sldId id="273" r:id="rId12"/>
    <p:sldId id="274" r:id="rId13"/>
    <p:sldId id="272" r:id="rId14"/>
    <p:sldId id="275" r:id="rId15"/>
    <p:sldId id="276" r:id="rId16"/>
    <p:sldId id="277" r:id="rId17"/>
    <p:sldId id="266" r:id="rId18"/>
    <p:sldId id="268" r:id="rId19"/>
    <p:sldId id="278" r:id="rId20"/>
    <p:sldId id="279" r:id="rId21"/>
    <p:sldId id="280" r:id="rId22"/>
    <p:sldId id="283" r:id="rId23"/>
    <p:sldId id="284" r:id="rId24"/>
    <p:sldId id="285" r:id="rId25"/>
    <p:sldId id="286" r:id="rId26"/>
    <p:sldId id="287" r:id="rId27"/>
    <p:sldId id="281" r:id="rId28"/>
    <p:sldId id="282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7" r:id="rId4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78674" autoAdjust="0"/>
  </p:normalViewPr>
  <p:slideViewPr>
    <p:cSldViewPr snapToGrid="0">
      <p:cViewPr varScale="1">
        <p:scale>
          <a:sx n="65" d="100"/>
          <a:sy n="65" d="100"/>
        </p:scale>
        <p:origin x="1632" y="3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1</a:t>
            </a:r>
          </a:p>
          <a:p>
            <a:r>
              <a:rPr lang="en-US" dirty="0"/>
              <a:t>Program</a:t>
            </a:r>
            <a:r>
              <a:rPr lang="en-US" baseline="0" dirty="0"/>
              <a:t> </a:t>
            </a:r>
            <a:r>
              <a:rPr lang="en-US" baseline="0" dirty="0" err="1"/>
              <a:t>Pertama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Tipe</a:t>
            </a:r>
            <a:r>
              <a:rPr lang="en-US" u="sng" baseline="0" dirty="0"/>
              <a:t> data integer</a:t>
            </a:r>
          </a:p>
          <a:p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bulat</a:t>
            </a:r>
            <a:r>
              <a:rPr lang="en-US" u="none" baseline="0" dirty="0"/>
              <a:t> </a:t>
            </a:r>
            <a:r>
              <a:rPr lang="en-US" u="none" baseline="0" dirty="0" err="1"/>
              <a:t>negatif</a:t>
            </a:r>
            <a:r>
              <a:rPr lang="en-US" u="none" baseline="0" dirty="0"/>
              <a:t> </a:t>
            </a:r>
            <a:r>
              <a:rPr lang="en-US" u="none" baseline="0" dirty="0" err="1"/>
              <a:t>maupun</a:t>
            </a:r>
            <a:r>
              <a:rPr lang="en-US" u="none" baseline="0" dirty="0"/>
              <a:t> </a:t>
            </a:r>
            <a:r>
              <a:rPr lang="en-US" u="none" baseline="0" dirty="0" err="1"/>
              <a:t>positif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sng" baseline="0" dirty="0" err="1"/>
              <a:t>Tipe</a:t>
            </a:r>
            <a:r>
              <a:rPr lang="en-US" u="sng" baseline="0" dirty="0"/>
              <a:t> data float</a:t>
            </a:r>
          </a:p>
          <a:p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negatif</a:t>
            </a:r>
            <a:r>
              <a:rPr lang="en-US" u="none" baseline="0" dirty="0"/>
              <a:t> </a:t>
            </a:r>
            <a:r>
              <a:rPr lang="en-US" u="none" baseline="0" dirty="0" err="1"/>
              <a:t>maupun</a:t>
            </a:r>
            <a:r>
              <a:rPr lang="en-US" u="none" baseline="0" dirty="0"/>
              <a:t> </a:t>
            </a:r>
            <a:r>
              <a:rPr lang="en-US" u="none" baseline="0" dirty="0" err="1"/>
              <a:t>positif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</a:t>
            </a:r>
            <a:r>
              <a:rPr lang="en-US" u="none" baseline="0" dirty="0" err="1"/>
              <a:t>pecahan</a:t>
            </a:r>
            <a:r>
              <a:rPr lang="en-US" u="none" baseline="0" dirty="0"/>
              <a:t>. 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,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float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yang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berada</a:t>
            </a:r>
            <a:r>
              <a:rPr lang="en-US" u="none" baseline="0" dirty="0"/>
              <a:t> </a:t>
            </a:r>
            <a:r>
              <a:rPr lang="en-US" u="none" baseline="0" dirty="0" err="1"/>
              <a:t>diantara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bulat</a:t>
            </a:r>
            <a:r>
              <a:rPr lang="en-US" u="none" baseline="0" dirty="0"/>
              <a:t>,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Diantara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bulat</a:t>
            </a:r>
            <a:r>
              <a:rPr lang="en-US" u="none" baseline="0" dirty="0"/>
              <a:t> 0 </a:t>
            </a:r>
            <a:r>
              <a:rPr lang="en-US" u="none" baseline="0" dirty="0" err="1"/>
              <a:t>dan</a:t>
            </a:r>
            <a:r>
              <a:rPr lang="en-US" u="none" baseline="0" dirty="0"/>
              <a:t> 1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0.5, 0.6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seterusnya</a:t>
            </a:r>
            <a:r>
              <a:rPr lang="en-US" u="none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Type Casting</a:t>
            </a:r>
          </a:p>
          <a:p>
            <a:endParaRPr lang="en-US" u="sng" baseline="0" dirty="0"/>
          </a:p>
          <a:p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perubahan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yang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Python.</a:t>
            </a:r>
          </a:p>
          <a:p>
            <a:r>
              <a:rPr lang="en-US" u="none" baseline="0" dirty="0" err="1"/>
              <a:t>Misalkan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Data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integer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diubah</a:t>
            </a:r>
            <a:r>
              <a:rPr lang="en-US" u="none" baseline="0" dirty="0"/>
              <a:t> </a:t>
            </a:r>
            <a:r>
              <a:rPr lang="en-US" u="none" baseline="0" dirty="0" err="1"/>
              <a:t>menjadi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float</a:t>
            </a:r>
          </a:p>
          <a:p>
            <a:endParaRPr lang="en-US" u="none" baseline="0" dirty="0"/>
          </a:p>
          <a:p>
            <a:r>
              <a:rPr lang="en-US" u="none" baseline="0" dirty="0"/>
              <a:t>Float (2) </a:t>
            </a:r>
            <a:r>
              <a:rPr lang="en-US" u="none" baseline="0" dirty="0" err="1"/>
              <a:t>menjadi</a:t>
            </a:r>
            <a:r>
              <a:rPr lang="en-US" u="none" baseline="0" dirty="0"/>
              <a:t> 2.0</a:t>
            </a:r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(1.1) </a:t>
            </a:r>
            <a:r>
              <a:rPr lang="en-US" u="none" baseline="0" dirty="0" err="1"/>
              <a:t>menjadi</a:t>
            </a:r>
            <a:r>
              <a:rPr lang="en-US" u="none" baseline="0" dirty="0"/>
              <a:t> 1</a:t>
            </a:r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(‘1’) </a:t>
            </a:r>
            <a:r>
              <a:rPr lang="en-US" u="none" baseline="0" dirty="0" err="1"/>
              <a:t>menjadi</a:t>
            </a:r>
            <a:r>
              <a:rPr lang="en-US" u="none" baseline="0" dirty="0"/>
              <a:t> 1</a:t>
            </a:r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(‘A’), TIDAK DAPAT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karena</a:t>
            </a:r>
            <a:r>
              <a:rPr lang="en-US" u="none" baseline="0" dirty="0"/>
              <a:t> ‘A’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suatu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Perlu</a:t>
            </a:r>
            <a:r>
              <a:rPr lang="en-US" u="none" baseline="0" dirty="0"/>
              <a:t> </a:t>
            </a:r>
            <a:r>
              <a:rPr lang="en-US" u="none" baseline="0" dirty="0" err="1"/>
              <a:t>diingat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Perubahan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menyebabkan</a:t>
            </a:r>
            <a:r>
              <a:rPr lang="en-US" u="none" baseline="0" dirty="0"/>
              <a:t> </a:t>
            </a:r>
            <a:r>
              <a:rPr lang="en-US" u="none" baseline="0" dirty="0" err="1"/>
              <a:t>adanya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yang </a:t>
            </a:r>
            <a:r>
              <a:rPr lang="en-US" u="none" baseline="0" dirty="0" err="1"/>
              <a:t>hilang</a:t>
            </a:r>
            <a:endParaRPr lang="en-US" u="none" baseline="0" dirty="0"/>
          </a:p>
          <a:p>
            <a:r>
              <a:rPr lang="en-US" u="none" baseline="0" dirty="0" err="1"/>
              <a:t>Seperti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(1.1) </a:t>
            </a:r>
            <a:r>
              <a:rPr lang="en-US" u="none" baseline="0" dirty="0" err="1"/>
              <a:t>menjadi</a:t>
            </a:r>
            <a:r>
              <a:rPr lang="en-US" u="none" baseline="0" dirty="0"/>
              <a:t> 1,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0.1 yang </a:t>
            </a:r>
            <a:r>
              <a:rPr lang="en-US" u="none" baseline="0" dirty="0" err="1"/>
              <a:t>hilang</a:t>
            </a:r>
            <a:r>
              <a:rPr lang="en-US" u="none" baseline="0" dirty="0"/>
              <a:t> </a:t>
            </a:r>
            <a:r>
              <a:rPr lang="en-US" u="none" baseline="0" dirty="0" err="1"/>
              <a:t>karena</a:t>
            </a:r>
            <a:r>
              <a:rPr lang="en-US" u="none" baseline="0" dirty="0"/>
              <a:t> </a:t>
            </a:r>
            <a:r>
              <a:rPr lang="en-US" u="none" baseline="0" dirty="0" err="1"/>
              <a:t>perubahan</a:t>
            </a:r>
            <a:r>
              <a:rPr lang="en-US" u="none" baseline="0" dirty="0"/>
              <a:t> float </a:t>
            </a:r>
            <a:r>
              <a:rPr lang="en-US" u="none" baseline="0" dirty="0" err="1"/>
              <a:t>menjadi</a:t>
            </a:r>
            <a:r>
              <a:rPr lang="en-US" u="none" baseline="0" dirty="0"/>
              <a:t>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Tipe</a:t>
            </a:r>
            <a:r>
              <a:rPr lang="en-US" u="none" baseline="0" dirty="0"/>
              <a:t> data integer/float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diubah</a:t>
            </a:r>
            <a:r>
              <a:rPr lang="en-US" u="none" baseline="0" dirty="0"/>
              <a:t> </a:t>
            </a:r>
            <a:r>
              <a:rPr lang="en-US" u="none" baseline="0" dirty="0" err="1"/>
              <a:t>menjadi</a:t>
            </a:r>
            <a:r>
              <a:rPr lang="en-US" u="none" baseline="0" dirty="0"/>
              <a:t> string.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Str</a:t>
            </a:r>
            <a:r>
              <a:rPr lang="en-US" u="none" baseline="0" dirty="0"/>
              <a:t> (1),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integer (1) </a:t>
            </a:r>
            <a:r>
              <a:rPr lang="en-US" u="none" baseline="0" dirty="0" err="1"/>
              <a:t>diubah</a:t>
            </a:r>
            <a:r>
              <a:rPr lang="en-US" u="none" baseline="0" dirty="0"/>
              <a:t> </a:t>
            </a:r>
            <a:r>
              <a:rPr lang="en-US" u="none" baseline="0" dirty="0" err="1"/>
              <a:t>ke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string </a:t>
            </a:r>
            <a:r>
              <a:rPr lang="en-US" u="none" baseline="0" dirty="0" err="1"/>
              <a:t>menjadi</a:t>
            </a:r>
            <a:r>
              <a:rPr lang="en-US" u="none" baseline="0" dirty="0"/>
              <a:t> ‘1’</a:t>
            </a:r>
          </a:p>
          <a:p>
            <a:r>
              <a:rPr lang="en-US" u="none" baseline="0" dirty="0" err="1"/>
              <a:t>Str</a:t>
            </a:r>
            <a:r>
              <a:rPr lang="en-US" u="none" baseline="0" dirty="0"/>
              <a:t> (4.5),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float (4.5) </a:t>
            </a:r>
            <a:r>
              <a:rPr lang="en-US" u="none" baseline="0" dirty="0" err="1"/>
              <a:t>diubah</a:t>
            </a:r>
            <a:r>
              <a:rPr lang="en-US" u="none" baseline="0" dirty="0"/>
              <a:t> </a:t>
            </a:r>
            <a:r>
              <a:rPr lang="en-US" u="none" baseline="0" dirty="0" err="1"/>
              <a:t>ke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string </a:t>
            </a:r>
            <a:r>
              <a:rPr lang="en-US" u="none" baseline="0" dirty="0" err="1"/>
              <a:t>menjadi</a:t>
            </a:r>
            <a:r>
              <a:rPr lang="en-US" u="none" baseline="0" dirty="0"/>
              <a:t> ‘4.5’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Tipe</a:t>
            </a:r>
            <a:r>
              <a:rPr lang="en-US" u="sng" baseline="0" dirty="0"/>
              <a:t> Data Boolean</a:t>
            </a:r>
          </a:p>
          <a:p>
            <a:endParaRPr lang="en-US" u="none" baseline="0" dirty="0"/>
          </a:p>
          <a:p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dengan</a:t>
            </a:r>
            <a:r>
              <a:rPr lang="en-US" u="none" baseline="0" dirty="0"/>
              <a:t> 2 </a:t>
            </a:r>
            <a:r>
              <a:rPr lang="en-US" u="none" baseline="0" dirty="0" err="1"/>
              <a:t>keluaran</a:t>
            </a:r>
            <a:r>
              <a:rPr lang="en-US" u="none" baseline="0" dirty="0"/>
              <a:t>, </a:t>
            </a:r>
            <a:r>
              <a:rPr lang="en-US" u="none" baseline="0" dirty="0" err="1"/>
              <a:t>yaitu</a:t>
            </a:r>
            <a:r>
              <a:rPr lang="en-US" u="none" baseline="0" dirty="0"/>
              <a:t>: true </a:t>
            </a:r>
            <a:r>
              <a:rPr lang="en-US" u="none" baseline="0" dirty="0" err="1"/>
              <a:t>atau</a:t>
            </a:r>
            <a:r>
              <a:rPr lang="en-US" u="none" baseline="0" dirty="0"/>
              <a:t> false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python, </a:t>
            </a:r>
            <a:r>
              <a:rPr lang="en-US" u="none" baseline="0" dirty="0" err="1"/>
              <a:t>penulisan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Type (true) : </a:t>
            </a:r>
            <a:r>
              <a:rPr lang="en-US" u="none" baseline="0" dirty="0" err="1"/>
              <a:t>bool</a:t>
            </a:r>
            <a:r>
              <a:rPr lang="en-US" u="none" baseline="0" dirty="0"/>
              <a:t>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true </a:t>
            </a:r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</a:t>
            </a:r>
            <a:r>
              <a:rPr lang="en-US" u="none" baseline="0" dirty="0" err="1"/>
              <a:t>boolean</a:t>
            </a:r>
            <a:endParaRPr lang="en-US" u="none" baseline="0" dirty="0"/>
          </a:p>
          <a:p>
            <a:endParaRPr lang="en-US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boolean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ditulis</a:t>
            </a:r>
            <a:r>
              <a:rPr lang="en-US" u="none" baseline="0" dirty="0"/>
              <a:t> </a:t>
            </a:r>
            <a:r>
              <a:rPr lang="en-US" u="none" baseline="0" dirty="0" err="1"/>
              <a:t>sebagai</a:t>
            </a:r>
            <a:r>
              <a:rPr lang="en-US" u="none" baseline="0" dirty="0"/>
              <a:t> </a:t>
            </a:r>
            <a:r>
              <a:rPr lang="en-US" u="none" baseline="0" dirty="0" err="1"/>
              <a:t>berikut</a:t>
            </a:r>
            <a:r>
              <a:rPr lang="en-US" u="none" baseline="0" dirty="0"/>
              <a:t>:</a:t>
            </a:r>
          </a:p>
          <a:p>
            <a:endParaRPr lang="en-US" u="none" baseline="0" dirty="0"/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(true),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</a:t>
            </a:r>
            <a:r>
              <a:rPr lang="en-US" u="none" baseline="0" dirty="0" err="1"/>
              <a:t>boolean</a:t>
            </a:r>
            <a:r>
              <a:rPr lang="en-US" u="none" baseline="0" dirty="0"/>
              <a:t> True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integer </a:t>
            </a:r>
            <a:r>
              <a:rPr lang="en-US" u="none" baseline="0" dirty="0" err="1"/>
              <a:t>menjadi</a:t>
            </a:r>
            <a:r>
              <a:rPr lang="en-US" u="none" baseline="0" dirty="0"/>
              <a:t> 1</a:t>
            </a:r>
          </a:p>
          <a:p>
            <a:r>
              <a:rPr lang="en-US" u="none" baseline="0" dirty="0" err="1"/>
              <a:t>Int</a:t>
            </a:r>
            <a:r>
              <a:rPr lang="en-US" u="none" baseline="0" dirty="0"/>
              <a:t> (false),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</a:t>
            </a:r>
            <a:r>
              <a:rPr lang="en-US" u="none" baseline="0" dirty="0" err="1"/>
              <a:t>boolean</a:t>
            </a:r>
            <a:r>
              <a:rPr lang="en-US" u="none" baseline="0" dirty="0"/>
              <a:t> False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integer </a:t>
            </a:r>
            <a:r>
              <a:rPr lang="en-US" u="none" baseline="0" dirty="0" err="1"/>
              <a:t>menjadi</a:t>
            </a:r>
            <a:r>
              <a:rPr lang="en-US" u="none" baseline="0" dirty="0"/>
              <a:t> 0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Sebaliknya</a:t>
            </a:r>
            <a:r>
              <a:rPr lang="en-US" u="none" baseline="0" dirty="0"/>
              <a:t>,</a:t>
            </a:r>
          </a:p>
          <a:p>
            <a:r>
              <a:rPr lang="en-US" u="none" baseline="0" dirty="0" err="1"/>
              <a:t>Bool</a:t>
            </a:r>
            <a:r>
              <a:rPr lang="en-US" u="none" baseline="0" dirty="0"/>
              <a:t> (1),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integer 1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</a:t>
            </a:r>
            <a:r>
              <a:rPr lang="en-US" u="none" baseline="0" dirty="0" err="1"/>
              <a:t>boolean</a:t>
            </a:r>
            <a:r>
              <a:rPr lang="en-US" u="none" baseline="0" dirty="0"/>
              <a:t> </a:t>
            </a:r>
            <a:r>
              <a:rPr lang="en-US" u="none" baseline="0" dirty="0" err="1"/>
              <a:t>menjadi</a:t>
            </a:r>
            <a:r>
              <a:rPr lang="en-US" u="none" baseline="0" dirty="0"/>
              <a:t> True</a:t>
            </a:r>
          </a:p>
          <a:p>
            <a:r>
              <a:rPr lang="en-US" u="none" baseline="0" dirty="0" err="1"/>
              <a:t>Bool</a:t>
            </a:r>
            <a:r>
              <a:rPr lang="en-US" u="none" baseline="0" dirty="0"/>
              <a:t> (0),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tipe</a:t>
            </a:r>
            <a:r>
              <a:rPr lang="en-US" u="none" baseline="0" dirty="0"/>
              <a:t> integer 0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bentuk</a:t>
            </a:r>
            <a:r>
              <a:rPr lang="en-US" u="none" baseline="0" dirty="0"/>
              <a:t> </a:t>
            </a:r>
            <a:r>
              <a:rPr lang="en-US" u="none" baseline="0" dirty="0" err="1"/>
              <a:t>boolean</a:t>
            </a:r>
            <a:r>
              <a:rPr lang="en-US" u="none" baseline="0" dirty="0"/>
              <a:t> </a:t>
            </a:r>
            <a:r>
              <a:rPr lang="en-US" u="none" baseline="0" dirty="0" err="1"/>
              <a:t>menjadi</a:t>
            </a:r>
            <a:r>
              <a:rPr lang="en-US" u="none" baseline="0" dirty="0"/>
              <a:t> False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  <a:p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Matematika</a:t>
            </a:r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matamatika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melakukan</a:t>
            </a:r>
            <a:r>
              <a:rPr lang="en-US" u="none" baseline="0" dirty="0"/>
              <a:t> </a:t>
            </a:r>
            <a:r>
              <a:rPr lang="en-US" u="none" baseline="0" dirty="0" err="1"/>
              <a:t>penjumlahan</a:t>
            </a:r>
            <a:r>
              <a:rPr lang="en-US" u="none" baseline="0" dirty="0"/>
              <a:t>, </a:t>
            </a:r>
            <a:r>
              <a:rPr lang="en-US" u="none" baseline="0" dirty="0" err="1"/>
              <a:t>pengurangan</a:t>
            </a:r>
            <a:r>
              <a:rPr lang="en-US" u="none" baseline="0" dirty="0"/>
              <a:t>, </a:t>
            </a:r>
            <a:r>
              <a:rPr lang="en-US" u="none" baseline="0" dirty="0" err="1"/>
              <a:t>perkalian</a:t>
            </a:r>
            <a:r>
              <a:rPr lang="en-US" u="none" baseline="0" dirty="0"/>
              <a:t>.</a:t>
            </a:r>
          </a:p>
          <a:p>
            <a:r>
              <a:rPr lang="en-US" u="none" baseline="0" dirty="0"/>
              <a:t>Operator </a:t>
            </a:r>
            <a:r>
              <a:rPr lang="en-US" u="none" baseline="0" dirty="0" err="1"/>
              <a:t>penjumlahan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+</a:t>
            </a:r>
          </a:p>
          <a:p>
            <a:r>
              <a:rPr lang="en-US" u="none" baseline="0" dirty="0"/>
              <a:t>Operator </a:t>
            </a:r>
            <a:r>
              <a:rPr lang="en-US" u="none" baseline="0" dirty="0" err="1"/>
              <a:t>pengurangan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–</a:t>
            </a:r>
          </a:p>
          <a:p>
            <a:r>
              <a:rPr lang="en-US" u="none" baseline="0" dirty="0"/>
              <a:t>Operator </a:t>
            </a:r>
            <a:r>
              <a:rPr lang="en-US" u="none" baseline="0" dirty="0" err="1"/>
              <a:t>perkalian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</a:t>
            </a:r>
            <a:r>
              <a:rPr lang="en-US" u="none" baseline="0" dirty="0" err="1"/>
              <a:t>asterix</a:t>
            </a:r>
            <a:r>
              <a:rPr lang="en-US" u="none" baseline="0" dirty="0"/>
              <a:t>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Pembagian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2 </a:t>
            </a:r>
            <a:r>
              <a:rPr lang="en-US" u="none" baseline="0" dirty="0" err="1"/>
              <a:t>cara</a:t>
            </a:r>
            <a:r>
              <a:rPr lang="en-US" u="none" baseline="0" dirty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</a:t>
            </a:r>
            <a:r>
              <a:rPr lang="en-US" u="none" baseline="0" dirty="0" err="1"/>
              <a:t>satu</a:t>
            </a:r>
            <a:r>
              <a:rPr lang="en-US" u="none" baseline="0" dirty="0"/>
              <a:t> slash (/)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pembagian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pecahan</a:t>
            </a:r>
            <a:r>
              <a:rPr lang="en-US" u="none" baseline="0" dirty="0"/>
              <a:t> (real)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double slash (//)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pembagian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bulat</a:t>
            </a:r>
            <a:r>
              <a:rPr lang="en-US" u="none" baseline="0" dirty="0"/>
              <a:t> (integer)</a:t>
            </a:r>
          </a:p>
          <a:p>
            <a:pPr marL="228600" indent="-228600">
              <a:buNone/>
            </a:pPr>
            <a:endParaRPr lang="en-US" u="none" baseline="0" dirty="0"/>
          </a:p>
          <a:p>
            <a:pPr marL="228600" indent="-228600">
              <a:buNone/>
            </a:pP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pPr marL="228600" indent="-228600">
              <a:buNone/>
            </a:pPr>
            <a:r>
              <a:rPr lang="en-US" u="none" baseline="0" dirty="0"/>
              <a:t>25/5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bagi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5.0</a:t>
            </a:r>
          </a:p>
          <a:p>
            <a:pPr marL="228600" indent="-228600">
              <a:buNone/>
            </a:pPr>
            <a:r>
              <a:rPr lang="en-US" u="none" baseline="0" dirty="0"/>
              <a:t>25//6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bagi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4</a:t>
            </a:r>
          </a:p>
          <a:p>
            <a:pPr marL="228600" indent="-228600">
              <a:buNone/>
            </a:pPr>
            <a:r>
              <a:rPr lang="en-US" u="none" baseline="0" dirty="0"/>
              <a:t>25/6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bagi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4.166..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Derajat</a:t>
            </a:r>
            <a:r>
              <a:rPr lang="en-US" u="sng" baseline="0" dirty="0"/>
              <a:t> Operator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matematika</a:t>
            </a:r>
            <a:r>
              <a:rPr lang="en-US" u="none" baseline="0" dirty="0"/>
              <a:t>, </a:t>
            </a:r>
            <a:r>
              <a:rPr lang="en-US" u="none" baseline="0" dirty="0" err="1"/>
              <a:t>derajat</a:t>
            </a:r>
            <a:r>
              <a:rPr lang="en-US" u="none" baseline="0" dirty="0"/>
              <a:t> operator </a:t>
            </a:r>
            <a:r>
              <a:rPr lang="en-US" u="none" baseline="0" dirty="0" err="1"/>
              <a:t>harus</a:t>
            </a:r>
            <a:r>
              <a:rPr lang="en-US" u="none" baseline="0" dirty="0"/>
              <a:t> </a:t>
            </a:r>
            <a:r>
              <a:rPr lang="en-US" u="none" baseline="0" dirty="0" err="1"/>
              <a:t>diperhatikan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menghasilkan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perhitungan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Berikut</a:t>
            </a:r>
            <a:r>
              <a:rPr lang="en-US" u="none" baseline="0" dirty="0"/>
              <a:t> </a:t>
            </a:r>
            <a:r>
              <a:rPr lang="en-US" u="none" baseline="0" dirty="0" err="1"/>
              <a:t>ini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urutan</a:t>
            </a:r>
            <a:r>
              <a:rPr lang="en-US" u="none" baseline="0" dirty="0"/>
              <a:t> </a:t>
            </a:r>
            <a:r>
              <a:rPr lang="en-US" u="none" baseline="0" dirty="0" err="1"/>
              <a:t>prioritas</a:t>
            </a:r>
            <a:r>
              <a:rPr lang="en-US" u="none" baseline="0" dirty="0"/>
              <a:t> operator yang </a:t>
            </a:r>
            <a:r>
              <a:rPr lang="en-US" u="none" baseline="0" dirty="0" err="1"/>
              <a:t>harus</a:t>
            </a:r>
            <a:r>
              <a:rPr lang="en-US" u="none" baseline="0" dirty="0"/>
              <a:t> </a:t>
            </a:r>
            <a:r>
              <a:rPr lang="en-US" u="none" baseline="0" dirty="0" err="1"/>
              <a:t>dikerjakan</a:t>
            </a:r>
            <a:r>
              <a:rPr lang="en-US" u="none" baseline="0" dirty="0"/>
              <a:t> </a:t>
            </a:r>
            <a:r>
              <a:rPr lang="en-US" u="none" baseline="0" dirty="0" err="1"/>
              <a:t>lebih</a:t>
            </a:r>
            <a:r>
              <a:rPr lang="en-US" u="none" baseline="0" dirty="0"/>
              <a:t> </a:t>
            </a:r>
            <a:r>
              <a:rPr lang="en-US" u="none" baseline="0" dirty="0" err="1"/>
              <a:t>dulu</a:t>
            </a:r>
            <a:r>
              <a:rPr lang="en-US" u="none" baseline="0" dirty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kurung</a:t>
            </a:r>
            <a:r>
              <a:rPr lang="en-US" u="none" baseline="0" dirty="0"/>
              <a:t> (…)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pangkat</a:t>
            </a:r>
            <a:r>
              <a:rPr lang="en-US" u="none" baseline="0" dirty="0"/>
              <a:t> ^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operasi</a:t>
            </a:r>
            <a:r>
              <a:rPr lang="en-US" u="none" baseline="0" dirty="0"/>
              <a:t> kali *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bagi</a:t>
            </a:r>
            <a:r>
              <a:rPr lang="en-US" u="none" baseline="0" dirty="0"/>
              <a:t> /</a:t>
            </a:r>
          </a:p>
          <a:p>
            <a:pPr marL="228600" indent="-228600">
              <a:buAutoNum type="arabicPeriod"/>
            </a:pP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tambah</a:t>
            </a:r>
            <a:r>
              <a:rPr lang="en-US" u="none" baseline="0" dirty="0"/>
              <a:t> +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kurang</a:t>
            </a:r>
            <a:r>
              <a:rPr lang="en-US" u="none" baseline="0" dirty="0"/>
              <a:t> –</a:t>
            </a:r>
          </a:p>
          <a:p>
            <a:pPr marL="228600" indent="-228600">
              <a:buNone/>
            </a:pPr>
            <a:endParaRPr lang="en-US" u="none" baseline="0" dirty="0"/>
          </a:p>
          <a:p>
            <a:pPr marL="228600" indent="-228600">
              <a:buNone/>
            </a:pP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pPr marL="228600" indent="-228600">
              <a:buNone/>
            </a:pPr>
            <a:r>
              <a:rPr lang="en-US" u="none" baseline="0" dirty="0" err="1"/>
              <a:t>Operasi</a:t>
            </a:r>
            <a:r>
              <a:rPr lang="en-US" u="none" baseline="0" dirty="0"/>
              <a:t> 2 * 60 + 30 = 150</a:t>
            </a:r>
          </a:p>
          <a:p>
            <a:pPr marL="228600" indent="-228600">
              <a:buNone/>
            </a:pPr>
            <a:r>
              <a:rPr lang="en-US" u="none" baseline="0" dirty="0" err="1"/>
              <a:t>Operasi</a:t>
            </a:r>
            <a:r>
              <a:rPr lang="en-US" u="none" baseline="0" dirty="0"/>
              <a:t> 30 + 2 * 60 = 150</a:t>
            </a:r>
          </a:p>
          <a:p>
            <a:pPr marL="228600" indent="-228600">
              <a:buNone/>
            </a:pPr>
            <a:endParaRPr lang="en-US" u="none" baseline="0" dirty="0"/>
          </a:p>
          <a:p>
            <a:pPr marL="228600" indent="-228600">
              <a:buNone/>
            </a:pP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operasi</a:t>
            </a:r>
            <a:r>
              <a:rPr lang="en-US" u="none" baseline="0" dirty="0"/>
              <a:t> </a:t>
            </a:r>
            <a:r>
              <a:rPr lang="en-US" u="none" baseline="0" dirty="0" err="1"/>
              <a:t>matematika</a:t>
            </a:r>
            <a:r>
              <a:rPr lang="en-US" u="none" baseline="0" dirty="0"/>
              <a:t>, </a:t>
            </a:r>
            <a:r>
              <a:rPr lang="en-US" u="none" baseline="0" dirty="0" err="1"/>
              <a:t>operasi</a:t>
            </a:r>
            <a:r>
              <a:rPr lang="en-US" u="none" baseline="0" dirty="0"/>
              <a:t> yang </a:t>
            </a:r>
            <a:r>
              <a:rPr lang="en-US" u="none" baseline="0" dirty="0" err="1"/>
              <a:t>berada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</a:t>
            </a:r>
            <a:r>
              <a:rPr lang="en-US" u="none" baseline="0" dirty="0" err="1"/>
              <a:t>kurung</a:t>
            </a:r>
            <a:r>
              <a:rPr lang="en-US" u="none" baseline="0" dirty="0"/>
              <a:t> </a:t>
            </a:r>
            <a:r>
              <a:rPr lang="en-US" u="none" baseline="0" dirty="0" err="1"/>
              <a:t>dikerjakan</a:t>
            </a:r>
            <a:r>
              <a:rPr lang="en-US" u="none" baseline="0" dirty="0"/>
              <a:t> </a:t>
            </a:r>
            <a:r>
              <a:rPr lang="en-US" u="none" baseline="0" dirty="0" err="1"/>
              <a:t>terlebih</a:t>
            </a:r>
            <a:r>
              <a:rPr lang="en-US" u="none" baseline="0" dirty="0"/>
              <a:t> </a:t>
            </a:r>
            <a:r>
              <a:rPr lang="en-US" u="none" baseline="0" dirty="0" err="1"/>
              <a:t>dahulu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(30+2) * 60 = 32 * 60 = 1920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Program </a:t>
            </a:r>
            <a:r>
              <a:rPr lang="en-US" u="sng" baseline="0" dirty="0" err="1"/>
              <a:t>Pertama</a:t>
            </a:r>
            <a:endParaRPr lang="en-US" u="sng" baseline="0" dirty="0"/>
          </a:p>
          <a:p>
            <a:r>
              <a:rPr lang="en-US" u="none" baseline="0" dirty="0" err="1"/>
              <a:t>Perintah</a:t>
            </a:r>
            <a:r>
              <a:rPr lang="en-US" u="none" baseline="0" dirty="0"/>
              <a:t> “print”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mencetak</a:t>
            </a:r>
            <a:r>
              <a:rPr lang="en-US" u="none" baseline="0" dirty="0"/>
              <a:t> (</a:t>
            </a:r>
            <a:r>
              <a:rPr lang="en-US" u="none" baseline="0" dirty="0" err="1"/>
              <a:t>menghasilkan</a:t>
            </a:r>
            <a:r>
              <a:rPr lang="en-US" u="none" baseline="0" dirty="0"/>
              <a:t> output) program </a:t>
            </a:r>
            <a:r>
              <a:rPr lang="en-US" u="none" baseline="0" dirty="0" err="1"/>
              <a:t>berupa</a:t>
            </a:r>
            <a:r>
              <a:rPr lang="en-US" u="none" baseline="0" dirty="0"/>
              <a:t> string yang </a:t>
            </a:r>
            <a:r>
              <a:rPr lang="en-US" u="none" baseline="0" dirty="0" err="1"/>
              <a:t>berada</a:t>
            </a:r>
            <a:r>
              <a:rPr lang="en-US" u="none" baseline="0" dirty="0"/>
              <a:t> </a:t>
            </a:r>
            <a:r>
              <a:rPr lang="en-US" u="none" baseline="0" dirty="0" err="1"/>
              <a:t>diantara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</a:t>
            </a:r>
            <a:r>
              <a:rPr lang="en-US" u="none" baseline="0" dirty="0" err="1"/>
              <a:t>petik</a:t>
            </a:r>
            <a:r>
              <a:rPr lang="en-US" u="none" baseline="0" dirty="0"/>
              <a:t> </a:t>
            </a:r>
            <a:r>
              <a:rPr lang="en-US" u="none" baseline="0" dirty="0" err="1"/>
              <a:t>dua</a:t>
            </a:r>
            <a:r>
              <a:rPr lang="en-US" u="none" baseline="0" dirty="0"/>
              <a:t> (“…”) </a:t>
            </a:r>
            <a:r>
              <a:rPr lang="en-US" u="none" baseline="0" dirty="0" err="1"/>
              <a:t>atau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</a:t>
            </a:r>
            <a:r>
              <a:rPr lang="en-US" u="none" baseline="0" dirty="0" err="1"/>
              <a:t>petik</a:t>
            </a:r>
            <a:r>
              <a:rPr lang="en-US" u="none" baseline="0" dirty="0"/>
              <a:t> </a:t>
            </a:r>
            <a:r>
              <a:rPr lang="en-US" u="none" baseline="0" dirty="0" err="1"/>
              <a:t>satu</a:t>
            </a:r>
            <a:r>
              <a:rPr lang="en-US" u="none" baseline="0" dirty="0"/>
              <a:t> (‘…’)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</a:t>
            </a:r>
            <a:r>
              <a:rPr lang="en-US" u="none" baseline="0" dirty="0" err="1"/>
              <a:t>sederhana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Print (“Hello Python 101”)</a:t>
            </a:r>
          </a:p>
          <a:p>
            <a:endParaRPr lang="en-US" u="none" baseline="0" dirty="0"/>
          </a:p>
          <a:p>
            <a:r>
              <a:rPr lang="en-US" u="none" baseline="0" dirty="0"/>
              <a:t>Output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Hello Python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Variabel</a:t>
            </a:r>
            <a:endParaRPr lang="en-US" u="sng" baseline="0" dirty="0"/>
          </a:p>
          <a:p>
            <a:endParaRPr lang="en-US" u="none" baseline="0" dirty="0"/>
          </a:p>
          <a:p>
            <a:r>
              <a:rPr lang="en-US" u="none" baseline="0" dirty="0" err="1"/>
              <a:t>Merupakan</a:t>
            </a:r>
            <a:r>
              <a:rPr lang="en-US" u="none" baseline="0" dirty="0"/>
              <a:t> </a:t>
            </a:r>
            <a:r>
              <a:rPr lang="en-US" u="none" baseline="0" dirty="0" err="1"/>
              <a:t>tempat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menyimpan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my_variable</a:t>
            </a:r>
            <a:r>
              <a:rPr lang="en-US" u="none" baseline="0" dirty="0"/>
              <a:t> = 1</a:t>
            </a:r>
          </a:p>
          <a:p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suatu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</a:t>
            </a:r>
            <a:r>
              <a:rPr lang="en-US" u="none" baseline="0" dirty="0" err="1"/>
              <a:t>diberi</a:t>
            </a:r>
            <a:r>
              <a:rPr lang="en-US" u="none" baseline="0" dirty="0"/>
              <a:t> </a:t>
            </a:r>
            <a:r>
              <a:rPr lang="en-US" u="none" baseline="0" dirty="0" err="1"/>
              <a:t>nama</a:t>
            </a:r>
            <a:r>
              <a:rPr lang="en-US" u="none" baseline="0" dirty="0"/>
              <a:t> “</a:t>
            </a:r>
            <a:r>
              <a:rPr lang="en-US" u="none" baseline="0" dirty="0" err="1"/>
              <a:t>my_variable</a:t>
            </a:r>
            <a:r>
              <a:rPr lang="en-US" u="none" baseline="0" dirty="0"/>
              <a:t>”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menyimpan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1.</a:t>
            </a:r>
          </a:p>
          <a:p>
            <a:endParaRPr lang="en-US" u="none" baseline="0" dirty="0"/>
          </a:p>
          <a:p>
            <a:r>
              <a:rPr lang="en-US" u="none" baseline="0" dirty="0" err="1"/>
              <a:t>Kemudian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</a:t>
            </a:r>
            <a:r>
              <a:rPr lang="en-US" u="none" baseline="0" dirty="0" err="1"/>
              <a:t>my_variable</a:t>
            </a:r>
            <a:r>
              <a:rPr lang="en-US" u="none" baseline="0" dirty="0"/>
              <a:t>” </a:t>
            </a:r>
            <a:r>
              <a:rPr lang="en-US" u="none" baseline="0" dirty="0" err="1"/>
              <a:t>diisi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10.</a:t>
            </a:r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</a:t>
            </a:r>
            <a:r>
              <a:rPr lang="en-US" u="none" baseline="0" dirty="0" err="1"/>
              <a:t>my_variable</a:t>
            </a:r>
            <a:r>
              <a:rPr lang="en-US" u="none" baseline="0" dirty="0"/>
              <a:t>”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memiliki</a:t>
            </a:r>
            <a:r>
              <a:rPr lang="en-US" u="none" baseline="0" dirty="0"/>
              <a:t> </a:t>
            </a:r>
            <a:r>
              <a:rPr lang="en-US" u="none" baseline="0" dirty="0" err="1"/>
              <a:t>nilai</a:t>
            </a:r>
            <a:r>
              <a:rPr lang="en-US" u="none" baseline="0" dirty="0"/>
              <a:t> yang </a:t>
            </a:r>
            <a:r>
              <a:rPr lang="en-US" u="none" baseline="0" dirty="0" err="1"/>
              <a:t>baru</a:t>
            </a:r>
            <a:r>
              <a:rPr lang="en-US" u="none" baseline="0" dirty="0"/>
              <a:t> </a:t>
            </a:r>
            <a:r>
              <a:rPr lang="en-US" u="none" baseline="0" dirty="0" err="1"/>
              <a:t>yaitu</a:t>
            </a:r>
            <a:r>
              <a:rPr lang="en-US" u="none" baseline="0" dirty="0"/>
              <a:t>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lang="en-US" sz="1200" u="sng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43 + 60 + 16 + 41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160</a:t>
            </a: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“y”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dibagi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60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x/60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“x”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awalnya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2.666…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total_hr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4</a:t>
            </a:r>
          </a:p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Strings</a:t>
            </a:r>
          </a:p>
          <a:p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Python, string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(‘…’)  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digit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spasi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ditullis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u="none" baseline="0" dirty="0"/>
              <a:t>“1 2 3 4 5 6”</a:t>
            </a:r>
          </a:p>
          <a:p>
            <a:endParaRPr lang="en-US" u="non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u="none" baseline="0" dirty="0"/>
              <a:t>‘@#2_#]&amp;*^%$’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“MICHAEL JACKSON”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ke-14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Name [0] = M,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“Name”,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ke-0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“M”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/>
              <a:t>Name [6] = I</a:t>
            </a:r>
          </a:p>
          <a:p>
            <a:r>
              <a:rPr lang="en-US" u="none" baseline="0" dirty="0"/>
              <a:t>Name [13] = 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akhir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(-1)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“n”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seterusnya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Misalkan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Name [-15] = M, </a:t>
            </a:r>
            <a:r>
              <a:rPr lang="en-US" u="none" baseline="0" dirty="0" err="1"/>
              <a:t>artinya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“Name”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(-15)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“M”</a:t>
            </a:r>
          </a:p>
          <a:p>
            <a:r>
              <a:rPr lang="en-US" u="none" baseline="0" dirty="0"/>
              <a:t>Name [-7] = J</a:t>
            </a:r>
          </a:p>
          <a:p>
            <a:r>
              <a:rPr lang="en-US" u="none" baseline="0" dirty="0"/>
              <a:t>Name [-1] 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/>
              <a:t>Jupiter Notebook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salah</a:t>
            </a:r>
            <a:r>
              <a:rPr lang="en-US" u="none" baseline="0" dirty="0"/>
              <a:t> </a:t>
            </a:r>
            <a:r>
              <a:rPr lang="en-US" u="none" baseline="0" dirty="0" err="1"/>
              <a:t>satu</a:t>
            </a:r>
            <a:r>
              <a:rPr lang="en-US" u="none" baseline="0" dirty="0"/>
              <a:t> </a:t>
            </a:r>
            <a:r>
              <a:rPr lang="en-US" u="none" baseline="0" dirty="0" err="1"/>
              <a:t>aplikasi</a:t>
            </a:r>
            <a:r>
              <a:rPr lang="en-US" u="none" baseline="0" dirty="0"/>
              <a:t> yang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membuat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</a:t>
            </a:r>
            <a:r>
              <a:rPr lang="en-US" u="none" baseline="0" dirty="0" err="1"/>
              <a:t>dengan</a:t>
            </a:r>
            <a:r>
              <a:rPr lang="en-US" u="none" baseline="0" dirty="0"/>
              <a:t> Python.</a:t>
            </a:r>
          </a:p>
          <a:p>
            <a:endParaRPr lang="en-US" u="none" baseline="0" dirty="0"/>
          </a:p>
          <a:p>
            <a:r>
              <a:rPr lang="en-US" u="none" baseline="0" dirty="0" err="1"/>
              <a:t>Tampilan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Jupiter notebook </a:t>
            </a:r>
            <a:r>
              <a:rPr lang="en-US" u="none" baseline="0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Berdasarkan</a:t>
            </a:r>
            <a:r>
              <a:rPr lang="en-US" u="none" baseline="0" dirty="0"/>
              <a:t> </a:t>
            </a:r>
            <a:r>
              <a:rPr lang="en-US" u="none" baseline="0" dirty="0" err="1"/>
              <a:t>gambar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Nomer</a:t>
            </a:r>
            <a:r>
              <a:rPr lang="en-US" u="none" baseline="0" dirty="0"/>
              <a:t> 1, </a:t>
            </a:r>
            <a:r>
              <a:rPr lang="en-US" u="none" baseline="0" dirty="0" err="1"/>
              <a:t>adalah</a:t>
            </a:r>
            <a:r>
              <a:rPr lang="en-US" u="none" baseline="0" dirty="0"/>
              <a:t> cell </a:t>
            </a:r>
            <a:r>
              <a:rPr lang="en-US" u="none" baseline="0" dirty="0" err="1"/>
              <a:t>dimana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</a:t>
            </a:r>
            <a:r>
              <a:rPr lang="en-US" u="none" baseline="0" dirty="0" err="1"/>
              <a:t>diketikkan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Nomer</a:t>
            </a:r>
            <a:r>
              <a:rPr lang="en-US" u="none" baseline="0" dirty="0"/>
              <a:t> 2,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tombol</a:t>
            </a:r>
            <a:r>
              <a:rPr lang="en-US" u="none" baseline="0" dirty="0"/>
              <a:t> “run” yang </a:t>
            </a:r>
            <a:r>
              <a:rPr lang="en-US" u="none" baseline="0" dirty="0" err="1"/>
              <a:t>digunakan</a:t>
            </a:r>
            <a:r>
              <a:rPr lang="en-US" u="none" baseline="0" dirty="0"/>
              <a:t> </a:t>
            </a:r>
            <a:r>
              <a:rPr lang="en-US" u="none" baseline="0" dirty="0" err="1"/>
              <a:t>untuk</a:t>
            </a:r>
            <a:r>
              <a:rPr lang="en-US" u="none" baseline="0" dirty="0"/>
              <a:t> </a:t>
            </a:r>
            <a:r>
              <a:rPr lang="en-US" u="none" baseline="0" dirty="0" err="1"/>
              <a:t>menjalankan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yang </a:t>
            </a:r>
            <a:r>
              <a:rPr lang="en-US" u="none" baseline="0" dirty="0" err="1"/>
              <a:t>sudah</a:t>
            </a:r>
            <a:r>
              <a:rPr lang="en-US" u="none" baseline="0" dirty="0"/>
              <a:t> </a:t>
            </a:r>
            <a:r>
              <a:rPr lang="en-US" u="none" baseline="0" dirty="0" err="1"/>
              <a:t>diketikkan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cell.</a:t>
            </a:r>
          </a:p>
          <a:p>
            <a:r>
              <a:rPr lang="en-US" u="none" baseline="0" dirty="0" err="1"/>
              <a:t>Nomer</a:t>
            </a:r>
            <a:r>
              <a:rPr lang="en-US" u="none" baseline="0" dirty="0"/>
              <a:t> 3,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tempat</a:t>
            </a:r>
            <a:r>
              <a:rPr lang="en-US" u="none" baseline="0" dirty="0"/>
              <a:t> </a:t>
            </a:r>
            <a:r>
              <a:rPr lang="en-US" u="none" baseline="0" dirty="0" err="1"/>
              <a:t>menampilkan</a:t>
            </a:r>
            <a:r>
              <a:rPr lang="en-US" u="none" baseline="0" dirty="0"/>
              <a:t> output </a:t>
            </a:r>
            <a:r>
              <a:rPr lang="en-US" u="none" baseline="0" dirty="0" err="1"/>
              <a:t>setelah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</a:t>
            </a:r>
            <a:r>
              <a:rPr lang="en-US" u="none" baseline="0" dirty="0" err="1"/>
              <a:t>dijalankan</a:t>
            </a:r>
            <a:r>
              <a:rPr lang="en-US" u="none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Pemotongan</a:t>
            </a:r>
            <a:r>
              <a:rPr lang="en-US" u="sng" baseline="0" dirty="0"/>
              <a:t> (Slicing) </a:t>
            </a:r>
            <a:r>
              <a:rPr lang="en-US" u="sng" baseline="0" dirty="0" err="1"/>
              <a:t>pada</a:t>
            </a:r>
            <a:r>
              <a:rPr lang="en-US" u="sng" baseline="0" dirty="0"/>
              <a:t> Strings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Pemotongan</a:t>
            </a:r>
            <a:r>
              <a:rPr lang="en-US" u="none" baseline="0" dirty="0"/>
              <a:t> (slicing)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menggunakan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Name [0:4]</a:t>
            </a:r>
          </a:p>
          <a:p>
            <a:r>
              <a:rPr lang="en-US" u="none" baseline="0" dirty="0" err="1"/>
              <a:t>Artinya</a:t>
            </a:r>
            <a:r>
              <a:rPr lang="en-US" u="none" baseline="0" dirty="0"/>
              <a:t>: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diambil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strings yang </a:t>
            </a:r>
            <a:r>
              <a:rPr lang="en-US" u="none" baseline="0" dirty="0" err="1"/>
              <a:t>tersimpan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“Name” </a:t>
            </a:r>
            <a:r>
              <a:rPr lang="en-US" u="none" baseline="0" dirty="0" err="1"/>
              <a:t>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ke</a:t>
            </a:r>
            <a:r>
              <a:rPr lang="en-US" u="none" baseline="0" dirty="0"/>
              <a:t>- 0 </a:t>
            </a:r>
            <a:r>
              <a:rPr lang="en-US" u="none" baseline="0" dirty="0" err="1"/>
              <a:t>sampai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batas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ke-4</a:t>
            </a:r>
          </a:p>
          <a:p>
            <a:endParaRPr lang="en-US" u="none" baseline="0" dirty="0"/>
          </a:p>
          <a:p>
            <a:r>
              <a:rPr lang="en-US" u="none" baseline="0" dirty="0"/>
              <a:t>Batas </a:t>
            </a:r>
            <a:r>
              <a:rPr lang="en-US" u="none" baseline="0" dirty="0" err="1"/>
              <a:t>awal</a:t>
            </a:r>
            <a:r>
              <a:rPr lang="en-US" u="none" baseline="0" dirty="0"/>
              <a:t> </a:t>
            </a:r>
            <a:r>
              <a:rPr lang="en-US" u="none" baseline="0" dirty="0" err="1"/>
              <a:t>pemotongan</a:t>
            </a:r>
            <a:r>
              <a:rPr lang="en-US" u="none" baseline="0" dirty="0"/>
              <a:t> strings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ke-0 = M</a:t>
            </a:r>
          </a:p>
          <a:p>
            <a:r>
              <a:rPr lang="en-US" u="none" baseline="0" dirty="0"/>
              <a:t>Batas </a:t>
            </a:r>
            <a:r>
              <a:rPr lang="en-US" u="none" baseline="0" dirty="0" err="1"/>
              <a:t>akhir</a:t>
            </a:r>
            <a:r>
              <a:rPr lang="en-US" u="none" baseline="0" dirty="0"/>
              <a:t> </a:t>
            </a:r>
            <a:r>
              <a:rPr lang="en-US" u="none" baseline="0" dirty="0" err="1"/>
              <a:t>pemotongan</a:t>
            </a:r>
            <a:r>
              <a:rPr lang="en-US" u="none" baseline="0" dirty="0"/>
              <a:t> strings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batas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ke-4 = h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Sehingga</a:t>
            </a:r>
            <a:r>
              <a:rPr lang="en-US" u="none" baseline="0" dirty="0"/>
              <a:t>,</a:t>
            </a:r>
          </a:p>
          <a:p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pemotongan</a:t>
            </a:r>
            <a:r>
              <a:rPr lang="en-US" u="none" baseline="0" dirty="0"/>
              <a:t> strings Name [0:4] = </a:t>
            </a:r>
            <a:r>
              <a:rPr lang="en-US" u="none" baseline="0" dirty="0" err="1"/>
              <a:t>Mich</a:t>
            </a:r>
            <a:endParaRPr lang="en-US" u="none" baseline="0" dirty="0"/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Strings: </a:t>
            </a:r>
            <a:r>
              <a:rPr lang="en-US" u="sng" baseline="0" dirty="0" err="1"/>
              <a:t>Pengambilan</a:t>
            </a:r>
            <a:r>
              <a:rPr lang="en-US" u="sng" baseline="0" dirty="0"/>
              <a:t> </a:t>
            </a:r>
            <a:r>
              <a:rPr lang="en-US" u="sng" baseline="0" dirty="0" err="1"/>
              <a:t>karakter</a:t>
            </a:r>
            <a:r>
              <a:rPr lang="en-US" u="sng" baseline="0" dirty="0"/>
              <a:t> </a:t>
            </a:r>
            <a:r>
              <a:rPr lang="en-US" u="sng" baseline="0" dirty="0" err="1"/>
              <a:t>dengan</a:t>
            </a:r>
            <a:r>
              <a:rPr lang="en-US" u="sng" baseline="0" dirty="0"/>
              <a:t> </a:t>
            </a:r>
            <a:r>
              <a:rPr lang="en-US" u="sng" baseline="0" dirty="0" err="1"/>
              <a:t>langkah</a:t>
            </a:r>
            <a:r>
              <a:rPr lang="en-US" u="sng" baseline="0" dirty="0"/>
              <a:t> </a:t>
            </a:r>
            <a:r>
              <a:rPr lang="en-US" u="sng" baseline="0" dirty="0" err="1"/>
              <a:t>tertentu</a:t>
            </a:r>
            <a:r>
              <a:rPr lang="en-US" u="sng" baseline="0" dirty="0"/>
              <a:t> (Stride)</a:t>
            </a:r>
          </a:p>
          <a:p>
            <a:endParaRPr lang="en-US" u="none" baseline="0" dirty="0"/>
          </a:p>
          <a:p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suatu</a:t>
            </a:r>
            <a:r>
              <a:rPr lang="en-US" u="none" baseline="0" dirty="0"/>
              <a:t> strings </a:t>
            </a:r>
            <a:r>
              <a:rPr lang="en-US" u="none" baseline="0" dirty="0" err="1"/>
              <a:t>dapat</a:t>
            </a:r>
            <a:r>
              <a:rPr lang="en-US" u="none" baseline="0" dirty="0"/>
              <a:t> </a:t>
            </a:r>
            <a:r>
              <a:rPr lang="en-US" u="none" baseline="0" dirty="0" err="1"/>
              <a:t>diambil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langkah</a:t>
            </a:r>
            <a:r>
              <a:rPr lang="en-US" u="none" baseline="0" dirty="0"/>
              <a:t>/</a:t>
            </a:r>
            <a:r>
              <a:rPr lang="en-US" u="none" baseline="0" dirty="0" err="1"/>
              <a:t>kondisi</a:t>
            </a:r>
            <a:r>
              <a:rPr lang="en-US" u="none" baseline="0" dirty="0"/>
              <a:t> </a:t>
            </a:r>
            <a:r>
              <a:rPr lang="en-US" u="none" baseline="0" dirty="0" err="1"/>
              <a:t>tertentu</a:t>
            </a:r>
            <a:r>
              <a:rPr lang="en-US" u="none" baseline="0" dirty="0"/>
              <a:t>. 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endParaRPr lang="en-US" u="none" baseline="0" dirty="0"/>
          </a:p>
          <a:p>
            <a:r>
              <a:rPr lang="en-US" u="none" baseline="0" dirty="0" err="1"/>
              <a:t>Variabel</a:t>
            </a:r>
            <a:r>
              <a:rPr lang="en-US" u="none" baseline="0" dirty="0"/>
              <a:t> Name = “Michael Jackson”</a:t>
            </a:r>
          </a:p>
          <a:p>
            <a:r>
              <a:rPr lang="en-US" u="none" baseline="0" dirty="0" err="1"/>
              <a:t>Pengambilan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langkah</a:t>
            </a:r>
            <a:r>
              <a:rPr lang="en-US" u="none" baseline="0" dirty="0"/>
              <a:t> </a:t>
            </a:r>
            <a:r>
              <a:rPr lang="en-US" u="none" baseline="0" dirty="0" err="1"/>
              <a:t>tertentu</a:t>
            </a:r>
            <a:r>
              <a:rPr lang="en-US" u="none" baseline="0" dirty="0"/>
              <a:t> </a:t>
            </a:r>
            <a:r>
              <a:rPr lang="en-US" u="none" baseline="0" dirty="0" err="1"/>
              <a:t>dituliskan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tanda</a:t>
            </a:r>
            <a:r>
              <a:rPr lang="en-US" u="none" baseline="0" dirty="0"/>
              <a:t> “double </a:t>
            </a:r>
            <a:r>
              <a:rPr lang="en-US" u="none" baseline="0" dirty="0" err="1"/>
              <a:t>titik</a:t>
            </a:r>
            <a:r>
              <a:rPr lang="en-US" u="none" baseline="0" dirty="0"/>
              <a:t> </a:t>
            </a:r>
            <a:r>
              <a:rPr lang="en-US" u="none" baseline="0" dirty="0" err="1"/>
              <a:t>dua</a:t>
            </a:r>
            <a:r>
              <a:rPr lang="en-US" u="none" baseline="0" dirty="0"/>
              <a:t>” (::)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ke-1:</a:t>
            </a:r>
          </a:p>
          <a:p>
            <a:r>
              <a:rPr lang="en-US" u="none" baseline="0" dirty="0"/>
              <a:t>Name (::2), </a:t>
            </a:r>
            <a:r>
              <a:rPr lang="en-US" u="none" baseline="0" dirty="0" err="1"/>
              <a:t>artinya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diambil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strings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“Name” </a:t>
            </a:r>
            <a:r>
              <a:rPr lang="en-US" u="none" baseline="0" dirty="0" err="1"/>
              <a:t>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ke-0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berikutnya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jarak</a:t>
            </a:r>
            <a:r>
              <a:rPr lang="en-US" u="none" baseline="0" dirty="0"/>
              <a:t> 2 (</a:t>
            </a:r>
            <a:r>
              <a:rPr lang="en-US" u="none" baseline="0" dirty="0" err="1"/>
              <a:t>dua</a:t>
            </a:r>
            <a:r>
              <a:rPr lang="en-US" u="none" baseline="0" dirty="0"/>
              <a:t>) </a:t>
            </a:r>
            <a:r>
              <a:rPr lang="en-US" u="none" baseline="0" dirty="0" err="1"/>
              <a:t>karakter</a:t>
            </a:r>
            <a:r>
              <a:rPr lang="en-US" u="none" baseline="0" dirty="0"/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Sehingga</a:t>
            </a:r>
            <a:r>
              <a:rPr lang="en-US" u="none" baseline="0" dirty="0"/>
              <a:t> </a:t>
            </a:r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pengambilan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Name [::2] = </a:t>
            </a:r>
            <a:r>
              <a:rPr lang="en-US" u="none" baseline="0" dirty="0" err="1"/>
              <a:t>McalJcsn</a:t>
            </a:r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</a:t>
            </a:r>
            <a:r>
              <a:rPr lang="en-US" u="none" baseline="0" dirty="0" err="1"/>
              <a:t>perintah</a:t>
            </a:r>
            <a:r>
              <a:rPr lang="en-US" u="none" baseline="0" dirty="0"/>
              <a:t> ke-2:</a:t>
            </a:r>
          </a:p>
          <a:p>
            <a:r>
              <a:rPr lang="en-US" u="none" baseline="0" dirty="0"/>
              <a:t>Name [0:5:2], </a:t>
            </a:r>
            <a:r>
              <a:rPr lang="en-US" u="none" baseline="0" dirty="0" err="1"/>
              <a:t>artinya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Mengambil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strings [::2]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dimulai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ke-0 </a:t>
            </a:r>
            <a:r>
              <a:rPr lang="en-US" u="none" baseline="0" dirty="0" err="1"/>
              <a:t>sampai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batas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ke-5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Sehingga</a:t>
            </a:r>
            <a:r>
              <a:rPr lang="en-US" u="none" baseline="0" dirty="0"/>
              <a:t>, </a:t>
            </a:r>
          </a:p>
          <a:p>
            <a:r>
              <a:rPr lang="en-US" u="none" baseline="0" dirty="0" err="1"/>
              <a:t>Hasil</a:t>
            </a:r>
            <a:r>
              <a:rPr lang="en-US" u="none" baseline="0" dirty="0"/>
              <a:t> </a:t>
            </a:r>
            <a:r>
              <a:rPr lang="en-US" u="none" baseline="0" dirty="0" err="1"/>
              <a:t>dari</a:t>
            </a:r>
            <a:r>
              <a:rPr lang="en-US" u="none" baseline="0" dirty="0"/>
              <a:t> </a:t>
            </a:r>
            <a:r>
              <a:rPr lang="en-US" u="none" baseline="0" dirty="0" err="1"/>
              <a:t>pengambilan</a:t>
            </a:r>
            <a:r>
              <a:rPr lang="en-US" u="none" baseline="0" dirty="0"/>
              <a:t> Name [0:5:2] = </a:t>
            </a:r>
            <a:r>
              <a:rPr lang="en-US" u="none" baseline="0" dirty="0" err="1"/>
              <a:t>Mca</a:t>
            </a:r>
            <a:r>
              <a:rPr lang="en-US" u="none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Panjang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diketahui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Variabel</a:t>
            </a:r>
            <a:r>
              <a:rPr lang="en-US" u="none" baseline="0" dirty="0"/>
              <a:t> “Name” </a:t>
            </a:r>
            <a:r>
              <a:rPr lang="en-US" u="none" baseline="0" dirty="0" err="1"/>
              <a:t>dengan</a:t>
            </a:r>
            <a:r>
              <a:rPr lang="en-US" u="none" baseline="0" dirty="0"/>
              <a:t> strings = Michael Jackson</a:t>
            </a:r>
          </a:p>
          <a:p>
            <a:endParaRPr lang="en-US" u="none" baseline="0" dirty="0"/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Len (“Michael Jackson”) = 15</a:t>
            </a:r>
          </a:p>
          <a:p>
            <a:endParaRPr lang="en-US" u="none" baseline="0" dirty="0"/>
          </a:p>
          <a:p>
            <a:r>
              <a:rPr lang="en-US" u="none" baseline="0" dirty="0" err="1"/>
              <a:t>Harus</a:t>
            </a:r>
            <a:r>
              <a:rPr lang="en-US" u="none" baseline="0" dirty="0"/>
              <a:t> </a:t>
            </a:r>
            <a:r>
              <a:rPr lang="en-US" u="none" baseline="0" dirty="0" err="1"/>
              <a:t>diingat</a:t>
            </a:r>
            <a:r>
              <a:rPr lang="en-US" u="none" baseline="0" dirty="0"/>
              <a:t> </a:t>
            </a:r>
            <a:r>
              <a:rPr lang="en-US" u="none" baseline="0" dirty="0" err="1"/>
              <a:t>bahwa</a:t>
            </a:r>
            <a:r>
              <a:rPr lang="en-US" u="none" baseline="0" dirty="0"/>
              <a:t> </a:t>
            </a:r>
            <a:r>
              <a:rPr lang="en-US" u="none" baseline="0" dirty="0" err="1"/>
              <a:t>perhitungan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berbeda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pemberian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.</a:t>
            </a:r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perhitungan</a:t>
            </a:r>
            <a:r>
              <a:rPr lang="en-US" u="none" baseline="0" dirty="0"/>
              <a:t> </a:t>
            </a:r>
            <a:r>
              <a:rPr lang="en-US" u="none" baseline="0" dirty="0" err="1"/>
              <a:t>jumlah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</a:t>
            </a:r>
            <a:r>
              <a:rPr lang="en-US" u="none" baseline="0" dirty="0" err="1"/>
              <a:t>tetap</a:t>
            </a:r>
            <a:r>
              <a:rPr lang="en-US" u="none" baseline="0" dirty="0"/>
              <a:t> </a:t>
            </a:r>
            <a:r>
              <a:rPr lang="en-US" u="none" baseline="0" dirty="0" err="1"/>
              <a:t>diawali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1 (</a:t>
            </a:r>
            <a:r>
              <a:rPr lang="en-US" u="none" baseline="0" dirty="0" err="1"/>
              <a:t>satu</a:t>
            </a:r>
            <a:r>
              <a:rPr lang="en-US" u="none" baseline="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penambahan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plus (+).</a:t>
            </a:r>
          </a:p>
          <a:p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“Name”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strings “Michael Jackson”</a:t>
            </a:r>
          </a:p>
          <a:p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“Statement”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Name + “is the best”</a:t>
            </a:r>
          </a:p>
          <a:p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 “Statement”:</a:t>
            </a:r>
          </a:p>
          <a:p>
            <a:endParaRPr lang="en-US" sz="1200" u="none" baseline="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>
                <a:solidFill>
                  <a:schemeClr val="bg2">
                    <a:lumMod val="25000"/>
                  </a:schemeClr>
                </a:solidFill>
              </a:rPr>
              <a:t>Statement = “Michael Jackson is the best”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perkalian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dikalikan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Strings “Michael Jackson” </a:t>
            </a:r>
            <a:r>
              <a:rPr lang="en-US" u="none" baseline="0" dirty="0" err="1"/>
              <a:t>dikalikan</a:t>
            </a:r>
            <a:r>
              <a:rPr lang="en-US" u="none" baseline="0" dirty="0"/>
              <a:t> </a:t>
            </a:r>
            <a:r>
              <a:rPr lang="en-US" u="none" baseline="0" dirty="0" err="1"/>
              <a:t>dengan</a:t>
            </a:r>
            <a:r>
              <a:rPr lang="en-US" u="none" baseline="0" dirty="0"/>
              <a:t> 3 (3 * “Michael Jackson”)</a:t>
            </a:r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hasilnya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“Michael Jackson Michael Jackson Michael Jackson”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sifatnya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(immutable),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tetapi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“Name”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string “Michael Jackson”,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indeksnya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Name [0] = “J” 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tidak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dapat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dilakukan</a:t>
            </a: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Yang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memanipulasi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Name = Name + “is the best”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Name = “Michael Jackson is the best”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backslash ( \ 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sulit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input.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memotong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berpindah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Hal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escape sequences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\n</a:t>
            </a:r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\t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sejauh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tab”.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double backslash ( \ \ 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menampilkan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backslash ( \ 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strings. 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b="1" u="sng" dirty="0" err="1">
                <a:solidFill>
                  <a:schemeClr val="bg2">
                    <a:lumMod val="25000"/>
                  </a:schemeClr>
                </a:solidFill>
              </a:rPr>
              <a:t>Komenta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120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menuliskan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Komentar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dieksekusi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dahului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pagar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/sharp (#)</a:t>
            </a:r>
            <a:endParaRPr kumimoji="0" lang="id-ID" sz="11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untaian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 Strings A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B.</a:t>
            </a: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String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upper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kecil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capital/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besar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Perintah</a:t>
            </a:r>
            <a:r>
              <a:rPr lang="en-US" u="none" baseline="0" dirty="0"/>
              <a:t> yang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A = “Thriller is the sixth studio album”</a:t>
            </a:r>
          </a:p>
          <a:p>
            <a:r>
              <a:rPr lang="en-US" u="none" baseline="0" dirty="0"/>
              <a:t>B = </a:t>
            </a:r>
            <a:r>
              <a:rPr lang="en-US" u="none" baseline="0" dirty="0" err="1"/>
              <a:t>A.upper</a:t>
            </a:r>
            <a:r>
              <a:rPr lang="en-US" u="none" baseline="0" dirty="0"/>
              <a:t>()</a:t>
            </a:r>
          </a:p>
          <a:p>
            <a:r>
              <a:rPr lang="en-US" u="none" baseline="0" dirty="0"/>
              <a:t>B: “THRILLER IS THE SIXTH STUDIO ALBUM”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replace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terterntu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A = ‘Michael Jackson is the best’</a:t>
            </a:r>
          </a:p>
          <a:p>
            <a:r>
              <a:rPr lang="en-US" u="none" baseline="0" dirty="0"/>
              <a:t>B = </a:t>
            </a:r>
            <a:r>
              <a:rPr lang="en-US" u="none" baseline="0" dirty="0" err="1"/>
              <a:t>A.replace</a:t>
            </a:r>
            <a:r>
              <a:rPr lang="en-US" u="none" baseline="0" dirty="0"/>
              <a:t> (‘Michael’, ‘Janet’)</a:t>
            </a:r>
          </a:p>
          <a:p>
            <a:endParaRPr lang="en-US" u="none" baseline="0" dirty="0"/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metode</a:t>
            </a:r>
            <a:r>
              <a:rPr lang="en-US" u="none" baseline="0" dirty="0"/>
              <a:t> “replace”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menggantikan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‘Michael’ yang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variabel</a:t>
            </a:r>
            <a:r>
              <a:rPr lang="en-US" u="none" baseline="0" dirty="0"/>
              <a:t> “A” </a:t>
            </a:r>
            <a:r>
              <a:rPr lang="en-US" u="none" baseline="0" dirty="0" err="1"/>
              <a:t>dengan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</a:t>
            </a:r>
            <a:r>
              <a:rPr lang="en-US" u="none" baseline="0" dirty="0" err="1"/>
              <a:t>baru</a:t>
            </a:r>
            <a:r>
              <a:rPr lang="en-US" u="none" baseline="0" dirty="0"/>
              <a:t> </a:t>
            </a:r>
            <a:r>
              <a:rPr lang="en-US" u="none" baseline="0" dirty="0" err="1"/>
              <a:t>yaitu</a:t>
            </a:r>
            <a:r>
              <a:rPr lang="en-US" u="none" baseline="0" dirty="0"/>
              <a:t>: ‘Janet’</a:t>
            </a:r>
          </a:p>
          <a:p>
            <a:endParaRPr lang="en-US" u="none" baseline="0" dirty="0"/>
          </a:p>
          <a:p>
            <a:r>
              <a:rPr lang="en-US" u="none" baseline="0" dirty="0" err="1"/>
              <a:t>Sehingga</a:t>
            </a:r>
            <a:r>
              <a:rPr lang="en-US" u="none" baseline="0" dirty="0"/>
              <a:t> output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B : Janet Jackson is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ke-1:</a:t>
            </a:r>
          </a:p>
          <a:p>
            <a:r>
              <a:rPr lang="en-US" u="none" baseline="0" dirty="0" err="1"/>
              <a:t>Name.find</a:t>
            </a:r>
            <a:r>
              <a:rPr lang="en-US" u="none" baseline="0" dirty="0"/>
              <a:t> (‘el’)</a:t>
            </a:r>
          </a:p>
          <a:p>
            <a:r>
              <a:rPr lang="en-US" u="none" baseline="0" dirty="0" err="1"/>
              <a:t>Artinya</a:t>
            </a:r>
            <a:r>
              <a:rPr lang="en-US" u="none" baseline="0" dirty="0"/>
              <a:t>: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dicari</a:t>
            </a:r>
            <a:r>
              <a:rPr lang="en-US" u="none" baseline="0" dirty="0"/>
              <a:t> </a:t>
            </a:r>
            <a:r>
              <a:rPr lang="en-US" u="none" baseline="0" dirty="0" err="1"/>
              <a:t>bagian</a:t>
            </a:r>
            <a:r>
              <a:rPr lang="en-US" u="none" baseline="0" dirty="0"/>
              <a:t> strings “el” yang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strings “Michael Jackson”</a:t>
            </a:r>
          </a:p>
          <a:p>
            <a:endParaRPr lang="en-US" u="none" baseline="0" dirty="0"/>
          </a:p>
          <a:p>
            <a:r>
              <a:rPr lang="en-US" u="none" baseline="0" dirty="0" err="1"/>
              <a:t>Maka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Name.find</a:t>
            </a:r>
            <a:r>
              <a:rPr lang="en-US" u="none" baseline="0" dirty="0"/>
              <a:t> (‘el’) : 5</a:t>
            </a:r>
          </a:p>
          <a:p>
            <a:r>
              <a:rPr lang="en-US" u="none" baseline="0" dirty="0"/>
              <a:t>5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</a:t>
            </a:r>
            <a:r>
              <a:rPr lang="en-US" u="none" baseline="0" dirty="0" err="1"/>
              <a:t>tempat</a:t>
            </a:r>
            <a:r>
              <a:rPr lang="en-US" u="none" baseline="0" dirty="0"/>
              <a:t> </a:t>
            </a:r>
            <a:r>
              <a:rPr lang="en-US" u="none" baseline="0" dirty="0" err="1"/>
              <a:t>beradanya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 ‘e’</a:t>
            </a:r>
          </a:p>
          <a:p>
            <a:endParaRPr lang="en-US" u="none" baseline="0" dirty="0"/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ke-2:</a:t>
            </a:r>
          </a:p>
          <a:p>
            <a:r>
              <a:rPr lang="en-US" u="none" baseline="0" dirty="0" err="1"/>
              <a:t>Name.find</a:t>
            </a:r>
            <a:r>
              <a:rPr lang="en-US" u="none" baseline="0" dirty="0"/>
              <a:t> (‘Jack’) :8</a:t>
            </a:r>
          </a:p>
          <a:p>
            <a:r>
              <a:rPr lang="en-US" u="none" baseline="0" dirty="0" err="1"/>
              <a:t>Artinya</a:t>
            </a:r>
            <a:r>
              <a:rPr lang="en-US" u="none" baseline="0" dirty="0"/>
              <a:t>: </a:t>
            </a:r>
            <a:r>
              <a:rPr lang="en-US" u="none" baseline="0" dirty="0" err="1"/>
              <a:t>dicari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‘Jack’ yang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strings ‘Michael Jackson’, </a:t>
            </a:r>
            <a:r>
              <a:rPr lang="en-US" u="none" baseline="0" dirty="0" err="1"/>
              <a:t>dan</a:t>
            </a:r>
            <a:r>
              <a:rPr lang="en-US" u="none" baseline="0" dirty="0"/>
              <a:t> </a:t>
            </a:r>
            <a:r>
              <a:rPr lang="en-US" u="none" baseline="0" dirty="0" err="1"/>
              <a:t>bagian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</a:t>
            </a:r>
            <a:r>
              <a:rPr lang="en-US" u="none" baseline="0" dirty="0" err="1"/>
              <a:t>tersebut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indeks</a:t>
            </a:r>
            <a:r>
              <a:rPr lang="en-US" u="none" baseline="0" dirty="0"/>
              <a:t> ke-8</a:t>
            </a:r>
          </a:p>
          <a:p>
            <a:endParaRPr lang="en-US" u="none" baseline="0" dirty="0"/>
          </a:p>
          <a:p>
            <a:r>
              <a:rPr lang="en-US" u="none" baseline="0" dirty="0" err="1"/>
              <a:t>Contoh</a:t>
            </a:r>
            <a:r>
              <a:rPr lang="en-US" u="none" baseline="0" dirty="0"/>
              <a:t> ke-3:</a:t>
            </a:r>
          </a:p>
          <a:p>
            <a:r>
              <a:rPr lang="en-US" u="none" baseline="0" dirty="0" err="1"/>
              <a:t>Name.find</a:t>
            </a:r>
            <a:r>
              <a:rPr lang="en-US" u="none" baseline="0" dirty="0"/>
              <a:t> (‘&amp;*D’): -1</a:t>
            </a:r>
          </a:p>
          <a:p>
            <a:r>
              <a:rPr lang="en-US" u="none" baseline="0" dirty="0" err="1"/>
              <a:t>Jika</a:t>
            </a:r>
            <a:r>
              <a:rPr lang="en-US" u="none" baseline="0" dirty="0"/>
              <a:t> </a:t>
            </a:r>
            <a:r>
              <a:rPr lang="en-US" u="none" baseline="0" dirty="0" err="1"/>
              <a:t>bagian</a:t>
            </a:r>
            <a:r>
              <a:rPr lang="en-US" u="none" baseline="0" dirty="0"/>
              <a:t> strings (</a:t>
            </a:r>
            <a:r>
              <a:rPr lang="en-US" u="none" baseline="0" dirty="0" err="1"/>
              <a:t>kata</a:t>
            </a:r>
            <a:r>
              <a:rPr lang="en-US" u="none" baseline="0" dirty="0"/>
              <a:t>) yang </a:t>
            </a:r>
            <a:r>
              <a:rPr lang="en-US" u="none" baseline="0" dirty="0" err="1"/>
              <a:t>dicari</a:t>
            </a:r>
            <a:r>
              <a:rPr lang="en-US" u="none" baseline="0" dirty="0"/>
              <a:t> TIDAK ADA </a:t>
            </a:r>
            <a:r>
              <a:rPr lang="en-US" u="none" baseline="0" dirty="0" err="1"/>
              <a:t>di</a:t>
            </a:r>
            <a:r>
              <a:rPr lang="en-US" u="none" baseline="0" dirty="0"/>
              <a:t> </a:t>
            </a:r>
            <a:r>
              <a:rPr lang="en-US" u="none" baseline="0" dirty="0" err="1"/>
              <a:t>dalam</a:t>
            </a:r>
            <a:r>
              <a:rPr lang="en-US" u="none" baseline="0" dirty="0"/>
              <a:t> strings, </a:t>
            </a:r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 output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/>
              <a:t>Jika</a:t>
            </a:r>
            <a:r>
              <a:rPr lang="en-US" u="none" baseline="0" dirty="0"/>
              <a:t> </a:t>
            </a:r>
            <a:r>
              <a:rPr lang="en-US" u="none" baseline="0" dirty="0" err="1"/>
              <a:t>kode</a:t>
            </a:r>
            <a:r>
              <a:rPr lang="en-US" u="none" baseline="0" dirty="0"/>
              <a:t> program yang </a:t>
            </a:r>
            <a:r>
              <a:rPr lang="en-US" u="none" baseline="0" dirty="0" err="1"/>
              <a:t>diketikan</a:t>
            </a:r>
            <a:r>
              <a:rPr lang="en-US" u="none" baseline="0" dirty="0"/>
              <a:t> </a:t>
            </a:r>
            <a:r>
              <a:rPr lang="en-US" u="none" baseline="0" dirty="0" err="1"/>
              <a:t>ada</a:t>
            </a:r>
            <a:r>
              <a:rPr lang="en-US" u="none" baseline="0" dirty="0"/>
              <a:t> </a:t>
            </a:r>
            <a:r>
              <a:rPr lang="en-US" u="none" baseline="0" dirty="0" err="1"/>
              <a:t>kesalahan</a:t>
            </a:r>
            <a:r>
              <a:rPr lang="en-US" u="none" baseline="0" dirty="0"/>
              <a:t>, </a:t>
            </a:r>
            <a:r>
              <a:rPr lang="en-US" u="none" baseline="0" dirty="0" err="1"/>
              <a:t>maka</a:t>
            </a:r>
            <a:r>
              <a:rPr lang="en-US" u="none" baseline="0" dirty="0"/>
              <a:t> </a:t>
            </a:r>
            <a:r>
              <a:rPr lang="en-US" u="none" baseline="0" dirty="0" err="1"/>
              <a:t>akan</a:t>
            </a:r>
            <a:r>
              <a:rPr lang="en-US" u="none" baseline="0" dirty="0"/>
              <a:t> </a:t>
            </a:r>
            <a:r>
              <a:rPr lang="en-US" u="none" baseline="0" dirty="0" err="1"/>
              <a:t>diberikan</a:t>
            </a:r>
            <a:r>
              <a:rPr lang="en-US" u="none" baseline="0" dirty="0"/>
              <a:t> </a:t>
            </a:r>
            <a:r>
              <a:rPr lang="en-US" u="none" baseline="0" dirty="0" err="1"/>
              <a:t>pesan</a:t>
            </a:r>
            <a:r>
              <a:rPr lang="en-US" u="none" baseline="0" dirty="0"/>
              <a:t> </a:t>
            </a:r>
            <a:r>
              <a:rPr lang="en-US" u="none" baseline="0" dirty="0" err="1"/>
              <a:t>kesalahan</a:t>
            </a:r>
            <a:r>
              <a:rPr lang="en-US" u="none" baseline="0" dirty="0"/>
              <a:t> (</a:t>
            </a:r>
            <a:r>
              <a:rPr lang="en-US" u="none" baseline="0" dirty="0" err="1"/>
              <a:t>tampak</a:t>
            </a:r>
            <a:r>
              <a:rPr lang="en-US" u="none" baseline="0" dirty="0"/>
              <a:t> </a:t>
            </a:r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)</a:t>
            </a:r>
          </a:p>
          <a:p>
            <a:endParaRPr lang="en-US" u="none" baseline="0" dirty="0"/>
          </a:p>
          <a:p>
            <a:r>
              <a:rPr lang="en-US" u="none" baseline="0" dirty="0" err="1"/>
              <a:t>Pada</a:t>
            </a:r>
            <a:r>
              <a:rPr lang="en-US" u="none" baseline="0" dirty="0"/>
              <a:t> </a:t>
            </a:r>
            <a:r>
              <a:rPr lang="en-US" u="none" baseline="0" dirty="0" err="1"/>
              <a:t>contoh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Kesalahan</a:t>
            </a:r>
            <a:r>
              <a:rPr lang="en-US" u="none" baseline="0" dirty="0"/>
              <a:t> yang </a:t>
            </a:r>
            <a:r>
              <a:rPr lang="en-US" u="none" baseline="0" dirty="0" err="1"/>
              <a:t>dilakukan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 </a:t>
            </a:r>
            <a:r>
              <a:rPr lang="en-US" u="none" baseline="0" dirty="0" err="1"/>
              <a:t>salah</a:t>
            </a:r>
            <a:r>
              <a:rPr lang="en-US" u="none" baseline="0" dirty="0"/>
              <a:t> </a:t>
            </a:r>
            <a:r>
              <a:rPr lang="en-US" u="none" baseline="0" dirty="0" err="1"/>
              <a:t>menuliskan</a:t>
            </a:r>
            <a:r>
              <a:rPr lang="en-US" u="none" baseline="0" dirty="0"/>
              <a:t> </a:t>
            </a:r>
            <a:r>
              <a:rPr lang="en-US" u="none" baseline="0" dirty="0" err="1"/>
              <a:t>kata</a:t>
            </a:r>
            <a:r>
              <a:rPr lang="en-US" u="none" baseline="0" dirty="0"/>
              <a:t> “print” </a:t>
            </a:r>
            <a:r>
              <a:rPr lang="en-US" u="none" baseline="0" dirty="0" err="1"/>
              <a:t>menjadi</a:t>
            </a:r>
            <a:r>
              <a:rPr lang="en-US" u="none" baseline="0" dirty="0"/>
              <a:t> “</a:t>
            </a:r>
            <a:r>
              <a:rPr lang="en-US" u="none" baseline="0" dirty="0" err="1"/>
              <a:t>frint</a:t>
            </a:r>
            <a:r>
              <a:rPr lang="en-US" u="none" baseline="0" dirty="0"/>
              <a:t>”</a:t>
            </a:r>
          </a:p>
          <a:p>
            <a:endParaRPr lang="en-US" u="none" baseline="0" dirty="0"/>
          </a:p>
          <a:p>
            <a:r>
              <a:rPr lang="en-US" u="none" baseline="0" dirty="0" err="1"/>
              <a:t>Pesan</a:t>
            </a:r>
            <a:r>
              <a:rPr lang="en-US" u="none" baseline="0" dirty="0"/>
              <a:t> </a:t>
            </a:r>
            <a:r>
              <a:rPr lang="en-US" u="none" baseline="0" dirty="0" err="1"/>
              <a:t>kesalahan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 err="1"/>
              <a:t>SyntaxError</a:t>
            </a:r>
            <a:r>
              <a:rPr lang="en-US" u="none" baseline="0" dirty="0"/>
              <a:t>: invalid character in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12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12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12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semantik</a:t>
            </a:r>
            <a:endParaRPr kumimoji="0" lang="en-US" sz="12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12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pesan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output. </a:t>
            </a:r>
            <a:endParaRPr kumimoji="0" lang="en-US" sz="12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Bagian</a:t>
            </a:r>
            <a:r>
              <a:rPr lang="en-US" dirty="0"/>
              <a:t> 2</a:t>
            </a:r>
          </a:p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/>
              <a:t>Tipe</a:t>
            </a:r>
            <a:r>
              <a:rPr lang="en-US" u="sng" baseline="0" dirty="0"/>
              <a:t> data</a:t>
            </a:r>
          </a:p>
          <a:p>
            <a:endParaRPr lang="en-US" u="none" baseline="0" dirty="0"/>
          </a:p>
          <a:p>
            <a:r>
              <a:rPr lang="en-US" u="none" baseline="0" dirty="0" err="1"/>
              <a:t>Tipe</a:t>
            </a:r>
            <a:r>
              <a:rPr lang="en-US" u="none" baseline="0" dirty="0"/>
              <a:t> data </a:t>
            </a:r>
            <a:r>
              <a:rPr lang="en-US" u="none" baseline="0" dirty="0" err="1"/>
              <a:t>sederhana</a:t>
            </a:r>
            <a:r>
              <a:rPr lang="en-US" u="none" baseline="0" dirty="0"/>
              <a:t> </a:t>
            </a:r>
            <a:r>
              <a:rPr lang="en-US" u="none" baseline="0" dirty="0" err="1"/>
              <a:t>adalah</a:t>
            </a:r>
            <a:r>
              <a:rPr lang="en-US" u="none" baseline="0" dirty="0"/>
              <a:t>:</a:t>
            </a:r>
          </a:p>
          <a:p>
            <a:r>
              <a:rPr lang="en-US" u="none" baseline="0" dirty="0"/>
              <a:t>Integer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bulat</a:t>
            </a:r>
            <a:r>
              <a:rPr lang="en-US" u="none" baseline="0" dirty="0"/>
              <a:t>, </a:t>
            </a:r>
            <a:r>
              <a:rPr lang="en-US" u="none" baseline="0" dirty="0" err="1"/>
              <a:t>contoh</a:t>
            </a:r>
            <a:r>
              <a:rPr lang="en-US" u="none" baseline="0" dirty="0"/>
              <a:t>: 11</a:t>
            </a:r>
          </a:p>
          <a:p>
            <a:r>
              <a:rPr lang="en-US" u="none" baseline="0" dirty="0"/>
              <a:t>Real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bilangan</a:t>
            </a:r>
            <a:r>
              <a:rPr lang="en-US" u="none" baseline="0" dirty="0"/>
              <a:t> </a:t>
            </a:r>
            <a:r>
              <a:rPr lang="en-US" u="none" baseline="0" dirty="0" err="1"/>
              <a:t>pecahan</a:t>
            </a:r>
            <a:r>
              <a:rPr lang="en-US" u="none" baseline="0" dirty="0"/>
              <a:t>, </a:t>
            </a:r>
            <a:r>
              <a:rPr lang="en-US" u="none" baseline="0" dirty="0" err="1"/>
              <a:t>contoh</a:t>
            </a:r>
            <a:r>
              <a:rPr lang="en-US" u="none" baseline="0" dirty="0"/>
              <a:t>: 21.213</a:t>
            </a:r>
          </a:p>
          <a:p>
            <a:r>
              <a:rPr lang="en-US" u="none" baseline="0" dirty="0"/>
              <a:t>String </a:t>
            </a:r>
            <a:r>
              <a:rPr lang="en-US" u="none" baseline="0" dirty="0" err="1"/>
              <a:t>adalah</a:t>
            </a:r>
            <a:r>
              <a:rPr lang="en-US" u="none" baseline="0" dirty="0"/>
              <a:t> </a:t>
            </a:r>
            <a:r>
              <a:rPr lang="en-US" u="none" baseline="0" dirty="0" err="1"/>
              <a:t>untaian</a:t>
            </a:r>
            <a:r>
              <a:rPr lang="en-US" u="none" baseline="0" dirty="0"/>
              <a:t> </a:t>
            </a:r>
            <a:r>
              <a:rPr lang="en-US" u="none" baseline="0" dirty="0" err="1"/>
              <a:t>karakter</a:t>
            </a:r>
            <a:r>
              <a:rPr lang="en-US" u="none" baseline="0" dirty="0"/>
              <a:t>, </a:t>
            </a:r>
            <a:r>
              <a:rPr lang="en-US" u="none" baseline="0" dirty="0" err="1"/>
              <a:t>contoh</a:t>
            </a:r>
            <a:r>
              <a:rPr lang="en-US" u="none" baseline="0" dirty="0"/>
              <a:t>: Hello Python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14A45-8B2C-4679-A367-AD2F5B6DA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53ACE-63EC-4A3A-9F97-047B30FB4562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7DA93-FE90-46A2-9E4E-FF24F731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FDB5-2FE4-4CA9-B678-CBE112A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4C0A-132D-4520-A3D2-8FD766875F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961885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3180-AAC1-4822-9B7A-50CFE7DD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FD73A-3CD9-41DC-93A4-6D13B2B67D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60B2D-A7F3-47AE-A0A3-8A733C85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F903-A3E8-455B-9DDE-DFAA9EA5B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B4DB59-D508-4033-8722-37E70672F9C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12073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B918F-62A3-4079-B9CC-60E9920B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21EB3-FF22-44D5-9BFF-B3568F0C7E21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8CD5B-A6DF-4D6D-AFAA-DFF7CA6D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3246-BB43-4BAC-965C-677B18B1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0DEB9-6194-4DCB-A02A-C66071A9C04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372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43CB-2DF2-4574-8107-61481F07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D7D4E-27E6-405A-A1DB-DC4B54C1381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4A10-5731-4588-8E95-109B2670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C82D8-17DC-4910-863E-43A560D4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56E383-32F1-42AB-9C1C-EC54CA548809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56229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AA9B5-3303-44D0-AD41-5567A2B2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685EF-9167-4439-B3F0-8BBF8E48EB2B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DED8-DC32-4E51-B4F9-CAA42958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3F34-5E8E-4235-8EDF-61A63279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463D64-9548-4DB9-BEA2-E8C7DE7B011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78143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4FBA7B5-C76D-4E9F-9FC3-1B8B5F055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FD158-8B9F-48DA-9BFC-1DB5BBACABA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9D054B-9F92-4F25-9352-99CA607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683CD5-CB6E-4045-B0A9-FC60442E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E0B95F-7321-4CF5-BA9A-D71A8379A037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067803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38BF39D-8B36-41E3-BD73-31532A87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16908-5CC3-415C-BD0F-BE3C5D782D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6522E-0F0C-45BF-862C-6D3FF85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2F11602-8EB8-4D76-A078-00034481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7B9203-CC8B-411C-90ED-B1AF388F475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16090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8C965F5-2C09-43EA-9BBF-DEAA0DF81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5BB54-315A-4E89-8486-DBAFA7D2234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EC72A9-0978-4913-A7E3-E8C3572B6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3E1F40-63A3-485F-AC73-E5B687A6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9C9881-AC63-4871-AE9C-4FB59B28282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21949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3213FE-0C27-4A51-9C3B-3D54778B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36CA2-7536-465B-9420-D22ED903F7E7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280AC5-077F-4E55-8E75-0C00CC86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EB464C7-11D6-49E7-8DB1-4DD64B10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7D1698-F84E-497E-ADCD-EE17B6E12D3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96007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AFF729-957B-4796-9B4B-C8F5E646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A4547-1581-46E1-BC99-7D5625051E53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CE985FF-0517-41C2-BBD5-ABA3A627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A38B85-097A-4B56-B5EC-55C02F3B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57F52-6254-40BC-B227-A5E4CA797F8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568787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8745C65-CED9-4CBF-8342-A6284828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5279C-B0A1-48DD-AC61-BA0716C315EF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7F5898A-F71B-4C65-8B5F-655BA14F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A25668-5412-4EC0-A871-DFFEC5D6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69AE3-14D6-4D30-B738-0DFE2A00370E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58295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6100E7E-CC92-4B84-A4A6-7ADBD8E37E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BE0F8A6-F92A-4D87-88E7-0D42DF7B15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92319-CE83-4FAD-94B3-52E2B3E00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47068-0D4E-47AB-B26A-5DED333A64F8}" type="datetimeFigureOut">
              <a:rPr lang="en-US"/>
              <a:pPr>
                <a:defRPr/>
              </a:pPr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B1149-4793-4227-96F1-5C43ACA6FF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FE2F-DA58-4762-86D4-45AD7DC39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DD1961E-F2BD-4BAB-A4CE-2836345D5882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880369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E6361C7-6FE7-45A4-B293-6CB2E35E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D1A-4F2D-4B8C-96E6-230846B7D3E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3EDD7-B12E-4C6D-B39B-C27F3EF6A6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4" y="92305"/>
            <a:ext cx="631150" cy="8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3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1496-53D2-474F-9D64-750A22202CA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8" name="Google Shape;94;p21"/>
          <p:cNvPicPr preferRelativeResize="0"/>
          <p:nvPr/>
        </p:nvPicPr>
        <p:blipFill>
          <a:blip r:embed="rId3">
            <a:alphaModFix/>
          </a:blip>
          <a:srcRect l="8976" t="25620" r="1786" b="20790"/>
          <a:stretch>
            <a:fillRect/>
          </a:stretch>
        </p:blipFill>
        <p:spPr>
          <a:xfrm>
            <a:off x="586851" y="1883392"/>
            <a:ext cx="7710985" cy="2593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CD35-E284-4909-AE99-B8802390DE4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Google Shape;99;p22"/>
          <p:cNvPicPr preferRelativeResize="0"/>
          <p:nvPr/>
        </p:nvPicPr>
        <p:blipFill>
          <a:blip r:embed="rId3">
            <a:alphaModFix/>
          </a:blip>
          <a:srcRect l="8822" t="24210" b="20226"/>
          <a:stretch>
            <a:fillRect/>
          </a:stretch>
        </p:blipFill>
        <p:spPr>
          <a:xfrm>
            <a:off x="846170" y="3261830"/>
            <a:ext cx="7178720" cy="2088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53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200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8458" y="2265528"/>
            <a:ext cx="2362909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Int</a:t>
            </a:r>
            <a:r>
              <a:rPr lang="en-US" dirty="0"/>
              <a:t> (11)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16406" y="2906973"/>
            <a:ext cx="859809" cy="6141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5227094" y="2947917"/>
            <a:ext cx="1187355" cy="65509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B334-C453-4F49-A424-E0D8F4D506F2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7" name="Google Shape;104;p23"/>
          <p:cNvPicPr preferRelativeResize="0"/>
          <p:nvPr/>
        </p:nvPicPr>
        <p:blipFill>
          <a:blip r:embed="rId3">
            <a:alphaModFix/>
          </a:blip>
          <a:srcRect l="10072" t="35774" r="4488" b="44200"/>
          <a:stretch>
            <a:fillRect/>
          </a:stretch>
        </p:blipFill>
        <p:spPr>
          <a:xfrm>
            <a:off x="1378425" y="2169993"/>
            <a:ext cx="6564572" cy="7096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378296"/>
            <a:ext cx="8814723" cy="696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Data Integer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bulat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3127490"/>
            <a:ext cx="8814723" cy="696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Data Float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pecahan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positif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Google Shape;109;p24"/>
          <p:cNvPicPr preferRelativeResize="0"/>
          <p:nvPr/>
        </p:nvPicPr>
        <p:blipFill>
          <a:blip r:embed="rId4">
            <a:alphaModFix/>
          </a:blip>
          <a:srcRect l="12407" t="37748" r="17816" b="6969"/>
          <a:stretch>
            <a:fillRect/>
          </a:stretch>
        </p:blipFill>
        <p:spPr>
          <a:xfrm>
            <a:off x="1433003" y="3944205"/>
            <a:ext cx="5827593" cy="226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88D2-F0BD-402C-9409-A411262E3A9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8" name="Google Shape;114;p25"/>
          <p:cNvPicPr preferRelativeResize="0"/>
          <p:nvPr/>
        </p:nvPicPr>
        <p:blipFill>
          <a:blip r:embed="rId3">
            <a:alphaModFix/>
          </a:blip>
          <a:srcRect l="37198" t="27030" r="41193" b="16559"/>
          <a:stretch>
            <a:fillRect/>
          </a:stretch>
        </p:blipFill>
        <p:spPr>
          <a:xfrm>
            <a:off x="1269228" y="2947916"/>
            <a:ext cx="1869743" cy="272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Type Casting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pengubahan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integer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float.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7765" y="2947916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Integer 2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Float, </a:t>
            </a:r>
            <a:r>
              <a:rPr lang="en-US" dirty="0" err="1"/>
              <a:t>menjadi</a:t>
            </a:r>
            <a:r>
              <a:rPr lang="en-US" dirty="0"/>
              <a:t>: 2.0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3098042" y="3207224"/>
            <a:ext cx="668740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76392" y="4806286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, TIDAK DAPAT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integer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731829" y="5106538"/>
            <a:ext cx="980362" cy="1137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03687" y="3605283"/>
            <a:ext cx="4901393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Float 1.1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Integer, </a:t>
            </a:r>
            <a:r>
              <a:rPr lang="en-US" dirty="0" err="1"/>
              <a:t>menjadi</a:t>
            </a:r>
            <a:r>
              <a:rPr lang="en-US" dirty="0"/>
              <a:t>: 1</a:t>
            </a:r>
          </a:p>
          <a:p>
            <a:pPr algn="ctr"/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dingat</a:t>
            </a:r>
            <a:r>
              <a:rPr lang="en-US" dirty="0"/>
              <a:t>: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0.1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2852382" y="3821373"/>
            <a:ext cx="941696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54359-7822-48F8-8774-FAED6A50638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Google Shape;119;p26"/>
          <p:cNvPicPr preferRelativeResize="0"/>
          <p:nvPr/>
        </p:nvPicPr>
        <p:blipFill>
          <a:blip r:embed="rId3">
            <a:alphaModFix/>
          </a:blip>
          <a:srcRect l="32169" t="29569" r="39562" b="34892"/>
          <a:stretch>
            <a:fillRect/>
          </a:stretch>
        </p:blipFill>
        <p:spPr>
          <a:xfrm>
            <a:off x="764253" y="3220871"/>
            <a:ext cx="2456597" cy="1719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Type Casting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pengubahan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integer/float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string.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60470" y="4135271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Float 4.5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string, </a:t>
            </a:r>
            <a:r>
              <a:rPr lang="en-US" dirty="0" err="1"/>
              <a:t>menjadi</a:t>
            </a:r>
            <a:r>
              <a:rPr lang="en-US" dirty="0"/>
              <a:t>: ‘4.5’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715905" y="4421875"/>
            <a:ext cx="859809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2091-FE4D-42D4-9562-8F669C17200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7" name="Google Shape;124;p27"/>
          <p:cNvPicPr preferRelativeResize="0"/>
          <p:nvPr/>
        </p:nvPicPr>
        <p:blipFill>
          <a:blip r:embed="rId3">
            <a:alphaModFix/>
          </a:blip>
          <a:srcRect l="37519" t="39441" r="34681" b="17687"/>
          <a:stretch>
            <a:fillRect/>
          </a:stretch>
        </p:blipFill>
        <p:spPr>
          <a:xfrm>
            <a:off x="3152633" y="2879676"/>
            <a:ext cx="2115404" cy="18151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Data Boolean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True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False.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boolean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bool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87D6-9653-41DF-980B-341C4C7807FA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" name="Google Shape;134;p29"/>
          <p:cNvPicPr preferRelativeResize="0"/>
          <p:nvPr/>
        </p:nvPicPr>
        <p:blipFill>
          <a:blip r:embed="rId3">
            <a:alphaModFix/>
          </a:blip>
          <a:srcRect l="20487" t="32107" r="24176" b="25867"/>
          <a:stretch>
            <a:fillRect/>
          </a:stretch>
        </p:blipFill>
        <p:spPr>
          <a:xfrm>
            <a:off x="4626592" y="3725835"/>
            <a:ext cx="4107976" cy="204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9;p28"/>
          <p:cNvPicPr preferRelativeResize="0"/>
          <p:nvPr/>
        </p:nvPicPr>
        <p:blipFill>
          <a:blip r:embed="rId4">
            <a:alphaModFix/>
          </a:blip>
          <a:srcRect l="21300" t="34646" r="23567" b="24174"/>
          <a:stretch>
            <a:fillRect/>
          </a:stretch>
        </p:blipFill>
        <p:spPr>
          <a:xfrm>
            <a:off x="218364" y="2292819"/>
            <a:ext cx="4258100" cy="17878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21"/>
            <a:ext cx="8814723" cy="600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Data Boolean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True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False.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1EED-B243-4787-AE59-03576D53012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</a:t>
            </a:r>
            <a:r>
              <a:rPr lang="en-US" dirty="0"/>
              <a:t>3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8DA0-559A-4883-B431-A5B165CB79C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7" name="Google Shape;149;p32"/>
          <p:cNvPicPr preferRelativeResize="0"/>
          <p:nvPr/>
        </p:nvPicPr>
        <p:blipFill>
          <a:blip r:embed="rId3">
            <a:alphaModFix/>
          </a:blip>
          <a:srcRect l="36748" t="30415" r="37052" b="45046"/>
          <a:stretch>
            <a:fillRect/>
          </a:stretch>
        </p:blipFill>
        <p:spPr>
          <a:xfrm>
            <a:off x="2852392" y="2169987"/>
            <a:ext cx="2265528" cy="1187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5"/>
            <a:ext cx="8814723" cy="55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Penjumlahan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Pengurangan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Perkalian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Google Shape;154;p33"/>
          <p:cNvPicPr preferRelativeResize="0"/>
          <p:nvPr/>
        </p:nvPicPr>
        <p:blipFill>
          <a:blip r:embed="rId4">
            <a:alphaModFix/>
          </a:blip>
          <a:srcRect l="40627" t="34082" r="46669" b="44200"/>
          <a:stretch>
            <a:fillRect/>
          </a:stretch>
        </p:blipFill>
        <p:spPr>
          <a:xfrm>
            <a:off x="3548418" y="3753120"/>
            <a:ext cx="1091821" cy="105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33"/>
          <p:cNvPicPr preferRelativeResize="0"/>
          <p:nvPr/>
        </p:nvPicPr>
        <p:blipFill>
          <a:blip r:embed="rId4">
            <a:alphaModFix/>
          </a:blip>
          <a:srcRect l="40627" t="54343" r="46669" b="24456"/>
          <a:stretch>
            <a:fillRect/>
          </a:stretch>
        </p:blipFill>
        <p:spPr>
          <a:xfrm>
            <a:off x="3550693" y="4940490"/>
            <a:ext cx="1091821" cy="1025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5661990" y="2197280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Penjumlahan</a:t>
            </a:r>
            <a:r>
              <a:rPr lang="en-US" dirty="0"/>
              <a:t> (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+)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77913" y="3700811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Pengurangan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-)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80187" y="4917736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Perkalian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*)</a:t>
            </a:r>
          </a:p>
        </p:txBody>
      </p:sp>
      <p:sp>
        <p:nvSpPr>
          <p:cNvPr id="14" name="Oval 13"/>
          <p:cNvSpPr/>
          <p:nvPr/>
        </p:nvSpPr>
        <p:spPr>
          <a:xfrm>
            <a:off x="3534770" y="5513697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9748" y="4151196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09747" y="2881952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1"/>
          </p:cNvCxnSpPr>
          <p:nvPr/>
        </p:nvCxnSpPr>
        <p:spPr>
          <a:xfrm rot="10800000">
            <a:off x="5076968" y="2442950"/>
            <a:ext cx="585023" cy="812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</p:cNvCxnSpPr>
          <p:nvPr/>
        </p:nvCxnSpPr>
        <p:spPr>
          <a:xfrm rot="10800000">
            <a:off x="4531057" y="3944203"/>
            <a:ext cx="1146856" cy="10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1"/>
          </p:cNvCxnSpPr>
          <p:nvPr/>
        </p:nvCxnSpPr>
        <p:spPr>
          <a:xfrm rot="10800000">
            <a:off x="4560631" y="5161130"/>
            <a:ext cx="1119556" cy="104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8365" y="2866029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operasi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penjumlahan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0638" y="4164841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operasi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pengurangan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9822" y="5502322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operasi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perkalian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3" name="Straight Arrow Connector 32"/>
          <p:cNvCxnSpPr>
            <a:stCxn id="29" idx="3"/>
          </p:cNvCxnSpPr>
          <p:nvPr/>
        </p:nvCxnSpPr>
        <p:spPr>
          <a:xfrm>
            <a:off x="3179929" y="3111689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82203" y="4424149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13965" y="5788925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11CC-BFEE-41E2-AF28-BD3654CF084E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7" name="Google Shape;159;p34"/>
          <p:cNvPicPr preferRelativeResize="0"/>
          <p:nvPr/>
        </p:nvPicPr>
        <p:blipFill>
          <a:blip r:embed="rId3">
            <a:alphaModFix/>
          </a:blip>
          <a:srcRect l="40781" t="33517" r="46291" b="25303"/>
          <a:stretch>
            <a:fillRect/>
          </a:stretch>
        </p:blipFill>
        <p:spPr>
          <a:xfrm>
            <a:off x="928048" y="3384644"/>
            <a:ext cx="1132764" cy="19925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378296"/>
            <a:ext cx="8814723" cy="165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slash (/)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pecahan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double slash (//)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bulat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164;p35"/>
          <p:cNvPicPr preferRelativeResize="0"/>
          <p:nvPr/>
        </p:nvPicPr>
        <p:blipFill>
          <a:blip r:embed="rId4">
            <a:alphaModFix/>
          </a:blip>
          <a:srcRect l="41665" t="34082" r="28464" b="21918"/>
          <a:stretch>
            <a:fillRect/>
          </a:stretch>
        </p:blipFill>
        <p:spPr>
          <a:xfrm>
            <a:off x="5459121" y="3152627"/>
            <a:ext cx="2552131" cy="21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/>
          <p:cNvSpPr/>
          <p:nvPr/>
        </p:nvSpPr>
        <p:spPr>
          <a:xfrm>
            <a:off x="914400" y="3875964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20435" y="4778992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23964" y="4767618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74715" y="3875963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bilangan</a:t>
            </a:r>
            <a:r>
              <a:rPr lang="en-US" dirty="0">
                <a:solidFill>
                  <a:srgbClr val="0070C0"/>
                </a:solidFill>
              </a:rPr>
              <a:t> real</a:t>
            </a: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rot="10800000">
            <a:off x="2088107" y="4107977"/>
            <a:ext cx="286608" cy="136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69570" y="5515970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bilangan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bulat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21442" y="5515968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Hasil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bilangan</a:t>
            </a:r>
            <a:r>
              <a:rPr lang="en-US" dirty="0">
                <a:solidFill>
                  <a:srgbClr val="0070C0"/>
                </a:solidFill>
              </a:rPr>
              <a:t> real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44955" y="5240740"/>
            <a:ext cx="614149" cy="3138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7144603" y="5438633"/>
            <a:ext cx="245660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1DC3E-C181-4AA5-AED8-6E2E3AD95F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57851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6BB31-F471-4907-BF34-86B8616BE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2400" y="5410200"/>
            <a:ext cx="1796982" cy="710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F49F2-8AF4-40A5-80CE-CBBC28530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500411" cy="6858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7F3BABB-112B-4D61-9496-01AE44BE9C45}"/>
              </a:ext>
            </a:extLst>
          </p:cNvPr>
          <p:cNvSpPr txBox="1">
            <a:spLocks/>
          </p:cNvSpPr>
          <p:nvPr/>
        </p:nvSpPr>
        <p:spPr>
          <a:xfrm>
            <a:off x="718378" y="2350026"/>
            <a:ext cx="8021583" cy="111087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id-ID" sz="4000" dirty="0"/>
              <a:t>Pendahuluan Pemro-graman </a:t>
            </a:r>
            <a:r>
              <a:rPr lang="en-US" sz="4000" dirty="0"/>
              <a:t>Python</a:t>
            </a:r>
            <a:endParaRPr lang="id-ID" sz="4000" dirty="0">
              <a:solidFill>
                <a:prstClr val="black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390FA74-919D-43D7-993B-0A85E1A4E0DB}"/>
              </a:ext>
            </a:extLst>
          </p:cNvPr>
          <p:cNvSpPr txBox="1">
            <a:spLocks/>
          </p:cNvSpPr>
          <p:nvPr/>
        </p:nvSpPr>
        <p:spPr>
          <a:xfrm>
            <a:off x="2027355" y="3716081"/>
            <a:ext cx="5419725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Nama Pembicara dan Gelar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A5FA10EA-754E-4569-BD41-DC7711F38951}"/>
              </a:ext>
            </a:extLst>
          </p:cNvPr>
          <p:cNvSpPr txBox="1">
            <a:spLocks/>
          </p:cNvSpPr>
          <p:nvPr/>
        </p:nvSpPr>
        <p:spPr>
          <a:xfrm>
            <a:off x="1385854" y="1650924"/>
            <a:ext cx="6769316" cy="430619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ea typeface="+mj-ea"/>
                <a:cs typeface="+mj-cs"/>
              </a:rPr>
              <a:t>Program Fresh Graduate Academy Digital Talent Schoolarship 2019 | Machine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B570C-35F1-4D80-9D84-44438BC29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502"/>
            <a:ext cx="500411" cy="6858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72FFE1-077F-4CB4-922A-969CC420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61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0A1E0-F560-4491-A7F6-BB62FCD7F64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Google Shape;169;p36"/>
          <p:cNvPicPr preferRelativeResize="0"/>
          <p:nvPr/>
        </p:nvPicPr>
        <p:blipFill>
          <a:blip r:embed="rId3">
            <a:alphaModFix/>
          </a:blip>
          <a:srcRect l="38377" t="26748" r="44731" b="48713"/>
          <a:stretch>
            <a:fillRect/>
          </a:stretch>
        </p:blipFill>
        <p:spPr>
          <a:xfrm>
            <a:off x="1160061" y="2961566"/>
            <a:ext cx="1446663" cy="11873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Operator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memperhatikan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387" y="2333758"/>
            <a:ext cx="206264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 * 60 + 30</a:t>
            </a:r>
          </a:p>
        </p:txBody>
      </p:sp>
      <p:sp>
        <p:nvSpPr>
          <p:cNvPr id="11" name="Oval 10"/>
          <p:cNvSpPr/>
          <p:nvPr/>
        </p:nvSpPr>
        <p:spPr>
          <a:xfrm>
            <a:off x="627798" y="3248168"/>
            <a:ext cx="573206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2513463" y="5352199"/>
            <a:ext cx="573206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pic>
        <p:nvPicPr>
          <p:cNvPr id="13" name="Google Shape;169;p36"/>
          <p:cNvPicPr preferRelativeResize="0"/>
          <p:nvPr/>
        </p:nvPicPr>
        <p:blipFill>
          <a:blip r:embed="rId3">
            <a:alphaModFix/>
          </a:blip>
          <a:srcRect l="38377" t="52368" r="44731" b="23610"/>
          <a:stretch>
            <a:fillRect/>
          </a:stretch>
        </p:blipFill>
        <p:spPr>
          <a:xfrm>
            <a:off x="1066802" y="5104260"/>
            <a:ext cx="1446663" cy="116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19309" y="4451434"/>
            <a:ext cx="206264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30 + 2 * 60</a:t>
            </a:r>
          </a:p>
        </p:txBody>
      </p:sp>
      <p:sp>
        <p:nvSpPr>
          <p:cNvPr id="15" name="Oval 14"/>
          <p:cNvSpPr/>
          <p:nvPr/>
        </p:nvSpPr>
        <p:spPr>
          <a:xfrm>
            <a:off x="1364776" y="3835021"/>
            <a:ext cx="1255594" cy="477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94096" y="5843516"/>
            <a:ext cx="1255594" cy="477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15076" y="5445444"/>
            <a:ext cx="2717750" cy="8325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derajat</a:t>
            </a:r>
            <a:r>
              <a:rPr lang="en-US" dirty="0"/>
              <a:t> operator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2402009" y="6155139"/>
            <a:ext cx="1405717" cy="136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702260" y="4148920"/>
            <a:ext cx="1392069" cy="12010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45965" y="2333767"/>
            <a:ext cx="2256433" cy="2204114"/>
            <a:chOff x="5650173" y="2347415"/>
            <a:chExt cx="2256433" cy="2204114"/>
          </a:xfrm>
        </p:grpSpPr>
        <p:sp>
          <p:nvSpPr>
            <p:cNvPr id="24" name="Rectangle 23"/>
            <p:cNvSpPr/>
            <p:nvPr/>
          </p:nvSpPr>
          <p:spPr>
            <a:xfrm>
              <a:off x="6646460" y="2347415"/>
              <a:ext cx="1241947" cy="4913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Kurung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7152" y="2922896"/>
              <a:ext cx="1501255" cy="4913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Pangkat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18663" y="3498376"/>
              <a:ext cx="1872020" cy="4913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Kali </a:t>
              </a:r>
              <a:r>
                <a:rPr lang="en-US" dirty="0" err="1"/>
                <a:t>dan</a:t>
              </a:r>
              <a:r>
                <a:rPr lang="en-US" dirty="0"/>
                <a:t> </a:t>
              </a:r>
              <a:r>
                <a:rPr lang="en-US" dirty="0" err="1"/>
                <a:t>Bagi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50173" y="4060209"/>
              <a:ext cx="2256433" cy="4913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Tambah</a:t>
              </a:r>
              <a:r>
                <a:rPr lang="en-US" dirty="0"/>
                <a:t> </a:t>
              </a:r>
              <a:r>
                <a:rPr lang="en-US" dirty="0" err="1"/>
                <a:t>dan</a:t>
              </a:r>
              <a:r>
                <a:rPr lang="en-US" dirty="0"/>
                <a:t> </a:t>
              </a:r>
              <a:r>
                <a:rPr lang="en-US" dirty="0" err="1"/>
                <a:t>kurang</a:t>
              </a:r>
              <a:endParaRPr lang="en-US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8354706" y="2295099"/>
            <a:ext cx="461748" cy="48904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1" name="Oval 30"/>
          <p:cNvSpPr/>
          <p:nvPr/>
        </p:nvSpPr>
        <p:spPr>
          <a:xfrm>
            <a:off x="8370626" y="2870587"/>
            <a:ext cx="461748" cy="48904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8386548" y="3432419"/>
            <a:ext cx="461748" cy="48904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8388822" y="4007899"/>
            <a:ext cx="461748" cy="48904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C25CC-2DE3-400D-B65E-45409D77617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Google Shape;174;p37"/>
          <p:cNvPicPr preferRelativeResize="0"/>
          <p:nvPr/>
        </p:nvPicPr>
        <p:blipFill>
          <a:blip r:embed="rId3">
            <a:alphaModFix/>
          </a:blip>
          <a:srcRect l="38024" t="27030" r="43661" b="37995"/>
          <a:stretch>
            <a:fillRect/>
          </a:stretch>
        </p:blipFill>
        <p:spPr>
          <a:xfrm>
            <a:off x="4503761" y="2893324"/>
            <a:ext cx="1583140" cy="16923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Operator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memperhatikan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</p:txBody>
      </p:sp>
      <p:sp>
        <p:nvSpPr>
          <p:cNvPr id="9" name="Rectangle 8"/>
          <p:cNvSpPr/>
          <p:nvPr/>
        </p:nvSpPr>
        <p:spPr>
          <a:xfrm>
            <a:off x="655094" y="3125337"/>
            <a:ext cx="2961564" cy="914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Operasi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dalam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tanda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kurung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dikerjakan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terlebih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dahulu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858603" y="3957851"/>
            <a:ext cx="1037230" cy="614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66782" y="3534770"/>
            <a:ext cx="682388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44203" y="5377208"/>
            <a:ext cx="3070747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didapat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: 32 * 60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056496" y="4892723"/>
            <a:ext cx="559558" cy="818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FEFD7-50AE-417A-ACF1-19A2B8F2D43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tempat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Google Shape;184;p39"/>
          <p:cNvPicPr preferRelativeResize="0"/>
          <p:nvPr/>
        </p:nvPicPr>
        <p:blipFill>
          <a:blip r:embed="rId3">
            <a:alphaModFix/>
          </a:blip>
          <a:srcRect l="2788" t="32671" r="8722" b="35457"/>
          <a:stretch>
            <a:fillRect/>
          </a:stretch>
        </p:blipFill>
        <p:spPr>
          <a:xfrm>
            <a:off x="477672" y="2347416"/>
            <a:ext cx="7287904" cy="122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9;p40"/>
          <p:cNvPicPr preferRelativeResize="0"/>
          <p:nvPr/>
        </p:nvPicPr>
        <p:blipFill>
          <a:blip r:embed="rId4">
            <a:alphaModFix/>
          </a:blip>
          <a:srcRect l="2814" t="45383" r="7875" b="33482"/>
          <a:stretch>
            <a:fillRect/>
          </a:stretch>
        </p:blipFill>
        <p:spPr>
          <a:xfrm>
            <a:off x="477669" y="4107976"/>
            <a:ext cx="7260612" cy="736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A66-1F04-4A4E-8BCD-911B974E6C6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19"/>
            <a:ext cx="8814723" cy="178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lang="en-US" sz="2000" u="sng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43 + 60 + 16 + 41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</p:txBody>
      </p:sp>
      <p:pic>
        <p:nvPicPr>
          <p:cNvPr id="10" name="Google Shape;194;p41"/>
          <p:cNvPicPr preferRelativeResize="0"/>
          <p:nvPr/>
        </p:nvPicPr>
        <p:blipFill>
          <a:blip r:embed="rId3">
            <a:alphaModFix/>
          </a:blip>
          <a:srcRect l="2164" t="30133" r="56074" b="41097"/>
          <a:stretch>
            <a:fillRect/>
          </a:stretch>
        </p:blipFill>
        <p:spPr>
          <a:xfrm>
            <a:off x="764274" y="3998795"/>
            <a:ext cx="3643953" cy="13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4;p41"/>
          <p:cNvPicPr preferRelativeResize="0"/>
          <p:nvPr/>
        </p:nvPicPr>
        <p:blipFill>
          <a:blip r:embed="rId3">
            <a:alphaModFix/>
          </a:blip>
          <a:srcRect l="55161" t="39676" r="19005" b="34610"/>
          <a:stretch>
            <a:fillRect/>
          </a:stretch>
        </p:blipFill>
        <p:spPr>
          <a:xfrm>
            <a:off x="5663821" y="4217158"/>
            <a:ext cx="2254155" cy="1244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2129050" y="4844956"/>
            <a:ext cx="3507475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C63C5-41E8-458C-A142-A0B3B28F03A0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83017"/>
            <a:ext cx="8814723" cy="118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“y”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dibagi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60</a:t>
            </a:r>
          </a:p>
        </p:txBody>
      </p:sp>
      <p:pic>
        <p:nvPicPr>
          <p:cNvPr id="7" name="Google Shape;199;p42"/>
          <p:cNvPicPr preferRelativeResize="0"/>
          <p:nvPr/>
        </p:nvPicPr>
        <p:blipFill>
          <a:blip r:embed="rId3">
            <a:alphaModFix/>
          </a:blip>
          <a:srcRect l="4116" t="25902" r="76445" b="28969"/>
          <a:stretch>
            <a:fillRect/>
          </a:stretch>
        </p:blipFill>
        <p:spPr>
          <a:xfrm>
            <a:off x="1760561" y="3534770"/>
            <a:ext cx="1665028" cy="218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42"/>
          <p:cNvPicPr preferRelativeResize="0"/>
          <p:nvPr/>
        </p:nvPicPr>
        <p:blipFill>
          <a:blip r:embed="rId3">
            <a:alphaModFix/>
          </a:blip>
          <a:srcRect l="61317" t="17158" r="12552" b="61170"/>
          <a:stretch>
            <a:fillRect/>
          </a:stretch>
        </p:blipFill>
        <p:spPr>
          <a:xfrm>
            <a:off x="5063320" y="3100316"/>
            <a:ext cx="2238233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9;p42"/>
          <p:cNvPicPr preferRelativeResize="0"/>
          <p:nvPr/>
        </p:nvPicPr>
        <p:blipFill>
          <a:blip r:embed="rId3">
            <a:alphaModFix/>
          </a:blip>
          <a:srcRect l="61317" t="38500" r="12552" b="39452"/>
          <a:stretch>
            <a:fillRect/>
          </a:stretch>
        </p:blipFill>
        <p:spPr>
          <a:xfrm>
            <a:off x="5133834" y="4722125"/>
            <a:ext cx="2238233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>
            <a:off x="3562066" y="3616657"/>
            <a:ext cx="1501253" cy="286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25588" y="5281684"/>
            <a:ext cx="1678675" cy="286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8D11-B70E-4889-82C9-200CEBD9D65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460184"/>
            <a:ext cx="8814723" cy="147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x/60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“x”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awalnya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2.666…</a:t>
            </a:r>
          </a:p>
        </p:txBody>
      </p:sp>
      <p:pic>
        <p:nvPicPr>
          <p:cNvPr id="7" name="Google Shape;204;p43"/>
          <p:cNvPicPr preferRelativeResize="0"/>
          <p:nvPr/>
        </p:nvPicPr>
        <p:blipFill>
          <a:blip r:embed="rId3">
            <a:alphaModFix/>
          </a:blip>
          <a:srcRect l="4297" t="24374" r="77484" b="30759"/>
          <a:stretch>
            <a:fillRect/>
          </a:stretch>
        </p:blipFill>
        <p:spPr>
          <a:xfrm>
            <a:off x="873455" y="3343700"/>
            <a:ext cx="1610437" cy="215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4;p43"/>
          <p:cNvPicPr preferRelativeResize="0"/>
          <p:nvPr/>
        </p:nvPicPr>
        <p:blipFill>
          <a:blip r:embed="rId3">
            <a:alphaModFix/>
          </a:blip>
          <a:srcRect l="63253" t="35969" r="12326" b="39610"/>
          <a:stretch>
            <a:fillRect/>
          </a:stretch>
        </p:blipFill>
        <p:spPr>
          <a:xfrm>
            <a:off x="3261815" y="4476466"/>
            <a:ext cx="2158621" cy="117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4;p43"/>
          <p:cNvPicPr preferRelativeResize="0"/>
          <p:nvPr/>
        </p:nvPicPr>
        <p:blipFill>
          <a:blip r:embed="rId3">
            <a:alphaModFix/>
          </a:blip>
          <a:srcRect l="34380" t="70329" r="43232" b="16561"/>
          <a:stretch>
            <a:fillRect/>
          </a:stretch>
        </p:blipFill>
        <p:spPr>
          <a:xfrm>
            <a:off x="6237028" y="4872250"/>
            <a:ext cx="1978926" cy="63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2470245" y="5049672"/>
            <a:ext cx="696036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45457" y="5036022"/>
            <a:ext cx="709683" cy="24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DC93-FEE5-40AE-8E03-EB887C98ACD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419240"/>
            <a:ext cx="8814723" cy="176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total_hr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</a:p>
        </p:txBody>
      </p:sp>
      <p:pic>
        <p:nvPicPr>
          <p:cNvPr id="7" name="Google Shape;214;p45"/>
          <p:cNvPicPr preferRelativeResize="0"/>
          <p:nvPr/>
        </p:nvPicPr>
        <p:blipFill>
          <a:blip r:embed="rId3">
            <a:alphaModFix/>
          </a:blip>
          <a:srcRect l="5706" t="27312" r="979" b="13174"/>
          <a:stretch>
            <a:fillRect/>
          </a:stretch>
        </p:blipFill>
        <p:spPr>
          <a:xfrm>
            <a:off x="832513" y="3357351"/>
            <a:ext cx="7274257" cy="2224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84E9-3809-4FB4-9C4F-5F25D76538B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</a:t>
            </a:r>
            <a:r>
              <a:rPr lang="en-US" dirty="0"/>
              <a:t>4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11F0-2487-406E-9B48-5D522D235AF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Python, string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(‘…’)  </a:t>
            </a:r>
          </a:p>
        </p:txBody>
      </p:sp>
      <p:pic>
        <p:nvPicPr>
          <p:cNvPr id="8" name="Google Shape;229;p48"/>
          <p:cNvPicPr preferRelativeResize="0"/>
          <p:nvPr/>
        </p:nvPicPr>
        <p:blipFill>
          <a:blip r:embed="rId3">
            <a:alphaModFix/>
          </a:blip>
          <a:srcRect l="33698" t="50821" r="27949" b="38542"/>
          <a:stretch>
            <a:fillRect/>
          </a:stretch>
        </p:blipFill>
        <p:spPr>
          <a:xfrm>
            <a:off x="3302757" y="5186150"/>
            <a:ext cx="2975212" cy="79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9;p48"/>
          <p:cNvPicPr preferRelativeResize="0"/>
          <p:nvPr/>
        </p:nvPicPr>
        <p:blipFill>
          <a:blip r:embed="rId3">
            <a:alphaModFix/>
          </a:blip>
          <a:srcRect l="33217" t="28693" r="27543" b="61458"/>
          <a:stretch>
            <a:fillRect/>
          </a:stretch>
        </p:blipFill>
        <p:spPr>
          <a:xfrm>
            <a:off x="3138985" y="3302757"/>
            <a:ext cx="3179927" cy="73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006220" y="2497530"/>
            <a:ext cx="485860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String yang </a:t>
            </a:r>
            <a:r>
              <a:rPr lang="en-US" b="1" dirty="0" err="1"/>
              <a:t>berada</a:t>
            </a:r>
            <a:r>
              <a:rPr lang="en-US" b="1" dirty="0"/>
              <a:t> </a:t>
            </a:r>
            <a:r>
              <a:rPr lang="en-US" b="1" dirty="0" err="1"/>
              <a:t>diantara</a:t>
            </a:r>
            <a:r>
              <a:rPr lang="en-US" b="1" dirty="0"/>
              <a:t> </a:t>
            </a:r>
            <a:r>
              <a:rPr lang="en-US" b="1" dirty="0" err="1"/>
              <a:t>kutip</a:t>
            </a:r>
            <a:r>
              <a:rPr lang="en-US" b="1" dirty="0"/>
              <a:t> </a:t>
            </a:r>
            <a:r>
              <a:rPr lang="en-US" b="1" dirty="0" err="1"/>
              <a:t>dua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2035789" y="4260366"/>
            <a:ext cx="485860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String yang </a:t>
            </a:r>
            <a:r>
              <a:rPr lang="en-US" b="1" dirty="0" err="1"/>
              <a:t>berada</a:t>
            </a:r>
            <a:r>
              <a:rPr lang="en-US" b="1" dirty="0"/>
              <a:t> </a:t>
            </a:r>
            <a:r>
              <a:rPr lang="en-US" b="1" dirty="0" err="1"/>
              <a:t>diantara</a:t>
            </a:r>
            <a:r>
              <a:rPr lang="en-US" b="1" dirty="0"/>
              <a:t> </a:t>
            </a:r>
            <a:r>
              <a:rPr lang="en-US" b="1" dirty="0" err="1"/>
              <a:t>kutip</a:t>
            </a:r>
            <a:r>
              <a:rPr lang="en-US" b="1" dirty="0"/>
              <a:t> </a:t>
            </a:r>
            <a:r>
              <a:rPr lang="en-US" b="1" dirty="0" err="1"/>
              <a:t>satu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2B33-EEDF-436D-8CB4-03D51F578B7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7"/>
            <a:ext cx="8814723" cy="62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digit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spasi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ditullis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12" name="Google Shape;234;p49"/>
          <p:cNvPicPr preferRelativeResize="0"/>
          <p:nvPr/>
        </p:nvPicPr>
        <p:blipFill>
          <a:blip r:embed="rId3">
            <a:alphaModFix/>
          </a:blip>
          <a:srcRect l="33950" t="27312" r="38266" b="59713"/>
          <a:stretch>
            <a:fillRect/>
          </a:stretch>
        </p:blipFill>
        <p:spPr>
          <a:xfrm>
            <a:off x="3302766" y="2088110"/>
            <a:ext cx="2388358" cy="62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4;p49"/>
          <p:cNvPicPr preferRelativeResize="0"/>
          <p:nvPr/>
        </p:nvPicPr>
        <p:blipFill>
          <a:blip r:embed="rId3">
            <a:alphaModFix/>
          </a:blip>
          <a:srcRect l="29663" t="50958" r="34297" b="33200"/>
          <a:stretch>
            <a:fillRect/>
          </a:stretch>
        </p:blipFill>
        <p:spPr>
          <a:xfrm>
            <a:off x="2922896" y="4053385"/>
            <a:ext cx="3098042" cy="7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165501" y="2991002"/>
            <a:ext cx="8814723" cy="707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CE1-195F-4730-82B1-52070D688C8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1</a:t>
            </a:r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7856-FC47-423D-9B7F-B60F8DFC6CA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83018"/>
            <a:ext cx="8814723" cy="1555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“MICHAEL JACKSON”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ke-14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Misal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 Name [0] = M</a:t>
            </a:r>
          </a:p>
        </p:txBody>
      </p:sp>
      <p:pic>
        <p:nvPicPr>
          <p:cNvPr id="8" name="Google Shape;239;p50"/>
          <p:cNvPicPr preferRelativeResize="0"/>
          <p:nvPr/>
        </p:nvPicPr>
        <p:blipFill>
          <a:blip r:embed="rId3">
            <a:alphaModFix/>
          </a:blip>
          <a:srcRect l="2136" t="19125" r="1981" b="14484"/>
          <a:stretch>
            <a:fillRect/>
          </a:stretch>
        </p:blipFill>
        <p:spPr>
          <a:xfrm>
            <a:off x="573212" y="3330079"/>
            <a:ext cx="7779220" cy="2593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491A-FF50-40DE-95AB-41C2DCF77F5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233741" y="1528427"/>
            <a:ext cx="8814723" cy="1392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akhir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(-1)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“n”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seterusnya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244;p51"/>
          <p:cNvPicPr preferRelativeResize="0"/>
          <p:nvPr/>
        </p:nvPicPr>
        <p:blipFill>
          <a:blip r:embed="rId3">
            <a:alphaModFix/>
          </a:blip>
          <a:srcRect l="2160" t="22799" b="14303"/>
          <a:stretch>
            <a:fillRect/>
          </a:stretch>
        </p:blipFill>
        <p:spPr>
          <a:xfrm>
            <a:off x="600503" y="3125361"/>
            <a:ext cx="7806521" cy="260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Strings: </a:t>
            </a:r>
            <a:r>
              <a:rPr lang="en-US" dirty="0" err="1"/>
              <a:t>Pemotongan</a:t>
            </a:r>
            <a:r>
              <a:rPr lang="en-US" dirty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2D8A-4FB0-436A-83BA-479B20EE580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0"/>
            <a:ext cx="8814723" cy="122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Name [0:4]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mengambil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0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ke-4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Name [0:4] =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Mich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Google Shape;249;p52"/>
          <p:cNvPicPr preferRelativeResize="0"/>
          <p:nvPr/>
        </p:nvPicPr>
        <p:blipFill>
          <a:blip r:embed="rId3">
            <a:alphaModFix/>
          </a:blip>
          <a:srcRect l="1801" t="19688" r="3551" b="35678"/>
          <a:stretch>
            <a:fillRect/>
          </a:stretch>
        </p:blipFill>
        <p:spPr>
          <a:xfrm>
            <a:off x="928048" y="2920628"/>
            <a:ext cx="6796586" cy="15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9;p52"/>
          <p:cNvPicPr preferRelativeResize="0"/>
          <p:nvPr/>
        </p:nvPicPr>
        <p:blipFill>
          <a:blip r:embed="rId3">
            <a:alphaModFix/>
          </a:blip>
          <a:srcRect l="1801" t="71351" r="11292" b="15669"/>
          <a:stretch>
            <a:fillRect/>
          </a:stretch>
        </p:blipFill>
        <p:spPr>
          <a:xfrm>
            <a:off x="818866" y="5718412"/>
            <a:ext cx="6741994" cy="518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/>
          <p:cNvGrpSpPr/>
          <p:nvPr/>
        </p:nvGrpSpPr>
        <p:grpSpPr>
          <a:xfrm>
            <a:off x="914399" y="4436317"/>
            <a:ext cx="8134066" cy="722544"/>
            <a:chOff x="914399" y="4040525"/>
            <a:chExt cx="8134066" cy="722544"/>
          </a:xfrm>
        </p:grpSpPr>
        <p:sp>
          <p:nvSpPr>
            <p:cNvPr id="10" name="Rectangle 9"/>
            <p:cNvSpPr/>
            <p:nvPr/>
          </p:nvSpPr>
          <p:spPr>
            <a:xfrm>
              <a:off x="914399" y="433998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26107" y="4328615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87857" y="4339988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3212" y="4328615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36293" y="4328616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88943" y="4330890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52968" y="4317242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2914" y="431951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44622" y="4321791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56330" y="431041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52113" y="4310418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77473" y="4312690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75537" y="4301314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17" y="4287666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92225" y="4289938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44875" y="4292213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962165" y="422398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387525" y="4226254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837909" y="423990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63269" y="42285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713653" y="42285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3139013" y="4217150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3591669" y="421942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4082985" y="42194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4478770" y="423307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4890478" y="4235348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5354502" y="4235348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5777582" y="424899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6202938" y="4251271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666962" y="418303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7103690" y="418303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7499474" y="4169385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65575" y="4271750"/>
              <a:ext cx="1282890" cy="423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Batas </a:t>
              </a:r>
              <a:r>
                <a:rPr lang="en-US" sz="1400" dirty="0" err="1">
                  <a:solidFill>
                    <a:schemeClr val="tx1"/>
                  </a:solidFill>
                </a:rPr>
                <a:t>indeks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/>
          <p:cNvSpPr/>
          <p:nvPr/>
        </p:nvSpPr>
        <p:spPr>
          <a:xfrm>
            <a:off x="2674962" y="4722125"/>
            <a:ext cx="354842" cy="5049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267794" y="5747997"/>
            <a:ext cx="354842" cy="5049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21392" y="3864590"/>
            <a:ext cx="354842" cy="50496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56192" y="5750286"/>
            <a:ext cx="354842" cy="50496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Strings: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(Stride)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1BC6-A4E7-4C33-90EA-1C64EE6A3DC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diambil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langkah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54;p53"/>
          <p:cNvPicPr preferRelativeResize="0"/>
          <p:nvPr/>
        </p:nvPicPr>
        <p:blipFill>
          <a:blip r:embed="rId3">
            <a:alphaModFix/>
          </a:blip>
          <a:srcRect t="22799" r="3136" b="15431"/>
          <a:stretch>
            <a:fillRect/>
          </a:stretch>
        </p:blipFill>
        <p:spPr>
          <a:xfrm>
            <a:off x="795268" y="2374712"/>
            <a:ext cx="7134081" cy="223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BE60-FED0-410D-B068-2A594A2A5F4B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Panjang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diketahui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</p:txBody>
      </p:sp>
      <p:pic>
        <p:nvPicPr>
          <p:cNvPr id="8" name="Google Shape;259;p54"/>
          <p:cNvPicPr preferRelativeResize="0"/>
          <p:nvPr/>
        </p:nvPicPr>
        <p:blipFill>
          <a:blip r:embed="rId3">
            <a:alphaModFix/>
          </a:blip>
          <a:srcRect l="2908" t="19907" r="2445" b="33628"/>
          <a:stretch>
            <a:fillRect/>
          </a:stretch>
        </p:blipFill>
        <p:spPr>
          <a:xfrm>
            <a:off x="368490" y="2483893"/>
            <a:ext cx="8366077" cy="222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1089-D4CD-434D-AE41-467AB8696048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penambahan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plus (+)</a:t>
            </a:r>
          </a:p>
        </p:txBody>
      </p:sp>
      <p:pic>
        <p:nvPicPr>
          <p:cNvPr id="8" name="Google Shape;264;p55"/>
          <p:cNvPicPr preferRelativeResize="0"/>
          <p:nvPr/>
        </p:nvPicPr>
        <p:blipFill>
          <a:blip r:embed="rId3">
            <a:alphaModFix/>
          </a:blip>
          <a:srcRect l="1709" t="22235" r="17534" b="17969"/>
          <a:stretch>
            <a:fillRect/>
          </a:stretch>
        </p:blipFill>
        <p:spPr>
          <a:xfrm>
            <a:off x="573211" y="2333787"/>
            <a:ext cx="6987653" cy="289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E2BF-854D-4A32-944A-EA42B277169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83019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perkalian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dikalikan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69;p56"/>
          <p:cNvPicPr preferRelativeResize="0"/>
          <p:nvPr/>
        </p:nvPicPr>
        <p:blipFill>
          <a:blip r:embed="rId3">
            <a:alphaModFix/>
          </a:blip>
          <a:srcRect t="37466" b="14867"/>
          <a:stretch>
            <a:fillRect/>
          </a:stretch>
        </p:blipFill>
        <p:spPr>
          <a:xfrm>
            <a:off x="152400" y="2647678"/>
            <a:ext cx="8723031" cy="2306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BA62-DBB9-4023-87F6-9FC6CD6E825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73835"/>
            <a:ext cx="8814723" cy="122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sifatnya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(immutable),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tetapi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274;p57"/>
          <p:cNvPicPr preferRelativeResize="0"/>
          <p:nvPr/>
        </p:nvPicPr>
        <p:blipFill>
          <a:blip r:embed="rId3">
            <a:alphaModFix/>
          </a:blip>
          <a:srcRect l="16208" t="21671" r="13021" b="14020"/>
          <a:stretch>
            <a:fillRect/>
          </a:stretch>
        </p:blipFill>
        <p:spPr>
          <a:xfrm>
            <a:off x="1719618" y="2988869"/>
            <a:ext cx="5636526" cy="2497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FB174-1A34-4534-9C22-32A65C3D38B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637609"/>
            <a:ext cx="8814723" cy="236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backslash ( \ 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sulit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input.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memotong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berpindah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Hal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escape sequences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\n</a:t>
            </a:r>
          </a:p>
        </p:txBody>
      </p:sp>
      <p:pic>
        <p:nvPicPr>
          <p:cNvPr id="8" name="Google Shape;279;p58"/>
          <p:cNvPicPr preferRelativeResize="0"/>
          <p:nvPr/>
        </p:nvPicPr>
        <p:blipFill>
          <a:blip r:embed="rId3">
            <a:alphaModFix/>
          </a:blip>
          <a:srcRect l="5421" t="46492" r="22250" b="23328"/>
          <a:stretch>
            <a:fillRect/>
          </a:stretch>
        </p:blipFill>
        <p:spPr>
          <a:xfrm>
            <a:off x="1173709" y="4326343"/>
            <a:ext cx="6127844" cy="1269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78F8F-9E47-44B1-8C38-03318404159D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637610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\t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sejauh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tab”.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pic>
        <p:nvPicPr>
          <p:cNvPr id="9" name="Google Shape;284;p59"/>
          <p:cNvPicPr preferRelativeResize="0"/>
          <p:nvPr/>
        </p:nvPicPr>
        <p:blipFill>
          <a:blip r:embed="rId3">
            <a:alphaModFix/>
          </a:blip>
          <a:srcRect l="6855" t="26466" r="24012" b="28969"/>
          <a:stretch>
            <a:fillRect/>
          </a:stretch>
        </p:blipFill>
        <p:spPr>
          <a:xfrm>
            <a:off x="1624084" y="3261815"/>
            <a:ext cx="5186149" cy="1801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87DCA-4B71-4B35-BEEF-ECF930F047A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7" name="Google Shape;59;p14"/>
          <p:cNvPicPr preferRelativeResize="0"/>
          <p:nvPr/>
        </p:nvPicPr>
        <p:blipFill>
          <a:blip r:embed="rId3">
            <a:alphaModFix/>
          </a:blip>
          <a:srcRect l="23542" t="56149" r="51876" b="34728"/>
          <a:stretch>
            <a:fillRect/>
          </a:stretch>
        </p:blipFill>
        <p:spPr>
          <a:xfrm>
            <a:off x="3720661" y="5344511"/>
            <a:ext cx="2112580" cy="4414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56274" y="2869302"/>
            <a:ext cx="6999896" cy="3941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pada</a:t>
            </a:r>
            <a:r>
              <a:rPr lang="en-US" dirty="0"/>
              <a:t> Python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mencetak</a:t>
            </a:r>
            <a:r>
              <a:rPr lang="en-US" dirty="0"/>
              <a:t> string </a:t>
            </a:r>
            <a:r>
              <a:rPr lang="en-US" dirty="0" err="1"/>
              <a:t>dengan</a:t>
            </a:r>
            <a:r>
              <a:rPr lang="en-US" dirty="0"/>
              <a:t> “</a:t>
            </a:r>
            <a:r>
              <a:rPr lang="en-US" b="1" dirty="0"/>
              <a:t>print</a:t>
            </a:r>
            <a:r>
              <a:rPr lang="en-US" dirty="0"/>
              <a:t>”</a:t>
            </a: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output program)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petik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petik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(‘…’)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Google Shape;59;p14"/>
          <p:cNvPicPr preferRelativeResize="0"/>
          <p:nvPr/>
        </p:nvPicPr>
        <p:blipFill>
          <a:blip r:embed="rId3">
            <a:alphaModFix/>
          </a:blip>
          <a:srcRect l="23542" t="40510" r="40869" b="43742"/>
          <a:stretch>
            <a:fillRect/>
          </a:stretch>
        </p:blipFill>
        <p:spPr>
          <a:xfrm>
            <a:off x="3084783" y="3557732"/>
            <a:ext cx="305851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271741" y="4535197"/>
            <a:ext cx="6416566" cy="3941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9A19-AFEB-418C-9FB5-64CE203901B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01130"/>
            <a:ext cx="8814723" cy="84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double backslash ( \ \ 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menampilkan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backslash ( \ 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strings. </a:t>
            </a:r>
          </a:p>
        </p:txBody>
      </p:sp>
      <p:pic>
        <p:nvPicPr>
          <p:cNvPr id="8" name="Google Shape;289;p60"/>
          <p:cNvPicPr preferRelativeResize="0"/>
          <p:nvPr/>
        </p:nvPicPr>
        <p:blipFill>
          <a:blip r:embed="rId3">
            <a:alphaModFix/>
          </a:blip>
          <a:srcRect l="7187" t="25620" r="23504" b="28687"/>
          <a:stretch>
            <a:fillRect/>
          </a:stretch>
        </p:blipFill>
        <p:spPr>
          <a:xfrm>
            <a:off x="1528553" y="2702258"/>
            <a:ext cx="5554639" cy="201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1FD3-8EFF-4DF7-81C0-1D113C315DF7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05594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94;p61"/>
          <p:cNvPicPr preferRelativeResize="0"/>
          <p:nvPr/>
        </p:nvPicPr>
        <p:blipFill>
          <a:blip r:embed="rId3">
            <a:alphaModFix/>
          </a:blip>
          <a:srcRect l="8086" t="26748" r="24056" b="29533"/>
          <a:stretch>
            <a:fillRect/>
          </a:stretch>
        </p:blipFill>
        <p:spPr>
          <a:xfrm>
            <a:off x="1624085" y="2825088"/>
            <a:ext cx="5322626" cy="1787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BFA7-46F6-44EC-8F80-950447F1369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187226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untaian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99;p62"/>
          <p:cNvPicPr preferRelativeResize="0"/>
          <p:nvPr/>
        </p:nvPicPr>
        <p:blipFill>
          <a:blip r:embed="rId3">
            <a:alphaModFix/>
          </a:blip>
          <a:srcRect l="12081" t="19415" r="3950" b="8943"/>
          <a:stretch>
            <a:fillRect/>
          </a:stretch>
        </p:blipFill>
        <p:spPr>
          <a:xfrm>
            <a:off x="1460316" y="2347412"/>
            <a:ext cx="5759355" cy="263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136E-4A5C-40E0-9B34-805969010FB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05593"/>
            <a:ext cx="8814723" cy="188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 Strings A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B.</a:t>
            </a:r>
          </a:p>
        </p:txBody>
      </p:sp>
      <p:pic>
        <p:nvPicPr>
          <p:cNvPr id="8" name="Google Shape;304;p63"/>
          <p:cNvPicPr preferRelativeResize="0"/>
          <p:nvPr/>
        </p:nvPicPr>
        <p:blipFill>
          <a:blip r:embed="rId3">
            <a:alphaModFix/>
          </a:blip>
          <a:srcRect l="31166" t="12645" r="36854" b="3302"/>
          <a:stretch>
            <a:fillRect/>
          </a:stretch>
        </p:blipFill>
        <p:spPr>
          <a:xfrm>
            <a:off x="3480179" y="3384692"/>
            <a:ext cx="1897040" cy="2770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04E5-0564-4AAB-85D6-ECD6E6D57A6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107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String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upper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kecil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capital/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besar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05473" y="2975212"/>
            <a:ext cx="6523632" cy="2620378"/>
            <a:chOff x="1105473" y="2975212"/>
            <a:chExt cx="6523632" cy="2620378"/>
          </a:xfrm>
        </p:grpSpPr>
        <p:pic>
          <p:nvPicPr>
            <p:cNvPr id="9" name="Google Shape;309;p64"/>
            <p:cNvPicPr preferRelativeResize="0"/>
            <p:nvPr/>
          </p:nvPicPr>
          <p:blipFill>
            <a:blip r:embed="rId3">
              <a:alphaModFix/>
            </a:blip>
            <a:srcRect t="13492" r="3977" b="8379"/>
            <a:stretch>
              <a:fillRect/>
            </a:stretch>
          </p:blipFill>
          <p:spPr>
            <a:xfrm>
              <a:off x="1105473" y="3098059"/>
              <a:ext cx="6523632" cy="2497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364776" y="2975212"/>
              <a:ext cx="1856096" cy="35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5C7E-2694-43BA-A7FF-21F986A394B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969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replace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   </a:t>
            </a:r>
          </a:p>
        </p:txBody>
      </p:sp>
      <p:pic>
        <p:nvPicPr>
          <p:cNvPr id="8" name="Google Shape;314;p65"/>
          <p:cNvPicPr preferRelativeResize="0"/>
          <p:nvPr/>
        </p:nvPicPr>
        <p:blipFill>
          <a:blip r:embed="rId3">
            <a:alphaModFix/>
          </a:blip>
          <a:srcRect t="22852" r="7385" b="38135"/>
          <a:stretch>
            <a:fillRect/>
          </a:stretch>
        </p:blipFill>
        <p:spPr>
          <a:xfrm>
            <a:off x="439002" y="3125349"/>
            <a:ext cx="8186382" cy="188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CBB1-FFB5-4819-9D15-A5F761696FC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118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28049" y="2811450"/>
            <a:ext cx="6755207" cy="2718173"/>
            <a:chOff x="818865" y="2456602"/>
            <a:chExt cx="6755207" cy="2718173"/>
          </a:xfrm>
        </p:grpSpPr>
        <p:pic>
          <p:nvPicPr>
            <p:cNvPr id="9" name="Google Shape;319;p66"/>
            <p:cNvPicPr preferRelativeResize="0"/>
            <p:nvPr/>
          </p:nvPicPr>
          <p:blipFill>
            <a:blip r:embed="rId3">
              <a:alphaModFix/>
            </a:blip>
            <a:srcRect t="22517"/>
            <a:stretch>
              <a:fillRect/>
            </a:stretch>
          </p:blipFill>
          <p:spPr>
            <a:xfrm>
              <a:off x="818865" y="2456602"/>
              <a:ext cx="6755207" cy="2661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146412" y="4749421"/>
              <a:ext cx="1419367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48060" y="4833581"/>
              <a:ext cx="1419367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81F6A329-C571-4FD4-BC4D-F943F48A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A418-F28D-4E55-8611-F024E194F86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1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28E3-3854-4D26-9251-C430665B8989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Google Shape;64;p15"/>
          <p:cNvPicPr preferRelativeResize="0"/>
          <p:nvPr/>
        </p:nvPicPr>
        <p:blipFill>
          <a:blip r:embed="rId3">
            <a:alphaModFix/>
          </a:blip>
          <a:srcRect l="1349" t="36275" r="1367" b="31469"/>
          <a:stretch>
            <a:fillRect/>
          </a:stretch>
        </p:blipFill>
        <p:spPr>
          <a:xfrm>
            <a:off x="0" y="2948164"/>
            <a:ext cx="8891752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Jupiter Notebook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Tampilan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jupiter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notebook yang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mengetikkan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1985" y="3669476"/>
            <a:ext cx="4180110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Cell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mengetikkan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</a:t>
            </a:r>
          </a:p>
        </p:txBody>
      </p:sp>
      <p:sp>
        <p:nvSpPr>
          <p:cNvPr id="12" name="Oval 11"/>
          <p:cNvSpPr/>
          <p:nvPr/>
        </p:nvSpPr>
        <p:spPr>
          <a:xfrm>
            <a:off x="8217729" y="3645726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743200" y="3895106"/>
            <a:ext cx="1330036" cy="15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76256" y="2598717"/>
            <a:ext cx="3849584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</a:t>
            </a:r>
          </a:p>
        </p:txBody>
      </p:sp>
      <p:sp>
        <p:nvSpPr>
          <p:cNvPr id="16" name="Oval 15"/>
          <p:cNvSpPr/>
          <p:nvPr/>
        </p:nvSpPr>
        <p:spPr>
          <a:xfrm>
            <a:off x="1781298" y="3301340"/>
            <a:ext cx="356260" cy="32063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2173184" y="2802576"/>
            <a:ext cx="1721922" cy="49876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871365" y="2598718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1835" y="4748151"/>
            <a:ext cx="4395848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dijalankan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729354" y="4710546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1603169" y="4429497"/>
            <a:ext cx="581891" cy="4868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E64A-BA23-4C19-8A63-74BFC687643C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Google Shape;69;p16"/>
          <p:cNvPicPr preferRelativeResize="0"/>
          <p:nvPr/>
        </p:nvPicPr>
        <p:blipFill>
          <a:blip r:embed="rId3">
            <a:alphaModFix/>
          </a:blip>
          <a:srcRect l="21831" t="28265" r="41739" b="33940"/>
          <a:stretch>
            <a:fillRect/>
          </a:stretch>
        </p:blipFill>
        <p:spPr>
          <a:xfrm>
            <a:off x="570026" y="3313211"/>
            <a:ext cx="3170712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611013"/>
            <a:ext cx="8814723" cy="129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b="1" u="sng" dirty="0" err="1">
                <a:solidFill>
                  <a:schemeClr val="bg2">
                    <a:lumMod val="25000"/>
                  </a:schemeClr>
                </a:solidFill>
              </a:rPr>
              <a:t>Komenta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u="sng" dirty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200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menuliskan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Komentar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dieksekusi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200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dahului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pagar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/sharp (#)</a:t>
            </a:r>
            <a:endParaRPr kumimoji="0" lang="id-ID" sz="18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8781" y="2990602"/>
            <a:ext cx="4027712" cy="5838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Komentar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dieksekusi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</a:t>
            </a:r>
            <a:r>
              <a:rPr lang="en-US" dirty="0" err="1"/>
              <a:t>dijalankan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10552" y="3855517"/>
            <a:ext cx="4027712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Kode</a:t>
            </a:r>
            <a:r>
              <a:rPr lang="en-US" dirty="0"/>
              <a:t> program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0448" y="4661058"/>
            <a:ext cx="4027712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program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3467595" y="3301339"/>
            <a:ext cx="1021278" cy="34438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657605" y="4013860"/>
            <a:ext cx="938147" cy="118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766951" y="4809505"/>
            <a:ext cx="1757548" cy="2375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8B54-E7A8-428D-B6D3-AAB2249EBB34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Google Shape;74;p17"/>
          <p:cNvPicPr preferRelativeResize="0"/>
          <p:nvPr/>
        </p:nvPicPr>
        <p:blipFill>
          <a:blip r:embed="rId3">
            <a:alphaModFix/>
          </a:blip>
          <a:srcRect l="24540" t="43235" r="23240" b="34431"/>
          <a:stretch>
            <a:fillRect/>
          </a:stretch>
        </p:blipFill>
        <p:spPr>
          <a:xfrm>
            <a:off x="558140" y="2956955"/>
            <a:ext cx="4476997" cy="10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53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sintaks</a:t>
            </a:r>
            <a:endParaRPr kumimoji="0" lang="en-US" sz="2000" i="0" u="sng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5013" y="2885704"/>
            <a:ext cx="819397" cy="6531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53596" y="2406727"/>
            <a:ext cx="4789708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Perintah</a:t>
            </a:r>
            <a:r>
              <a:rPr lang="en-US" dirty="0"/>
              <a:t> yang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seharusnya</a:t>
            </a:r>
            <a:r>
              <a:rPr lang="en-US" dirty="0"/>
              <a:t> “print”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1140031" y="2612570"/>
            <a:ext cx="558140" cy="24938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40675" y="4696686"/>
            <a:ext cx="6576951" cy="3245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Pesan</a:t>
            </a:r>
            <a:r>
              <a:rPr lang="en-US" dirty="0"/>
              <a:t> yang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</a:t>
            </a:r>
          </a:p>
        </p:txBody>
      </p:sp>
      <p:sp>
        <p:nvSpPr>
          <p:cNvPr id="15" name="Oval 14"/>
          <p:cNvSpPr/>
          <p:nvPr/>
        </p:nvSpPr>
        <p:spPr>
          <a:xfrm>
            <a:off x="415638" y="3526973"/>
            <a:ext cx="5142016" cy="581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956957" y="4370120"/>
            <a:ext cx="427511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FAEF2-3F54-4A54-B384-3380A138890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161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semantik</a:t>
            </a:r>
            <a:endParaRPr kumimoji="0" lang="en-US" sz="2000" i="0" u="sng" strike="noStrike" kern="1200" cap="none" spc="0" normalizeH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2000" baseline="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pesan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output. </a:t>
            </a:r>
            <a:endParaRPr kumimoji="0" lang="en-US" sz="200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Google Shape;79;p18"/>
          <p:cNvPicPr preferRelativeResize="0"/>
          <p:nvPr/>
        </p:nvPicPr>
        <p:blipFill>
          <a:blip r:embed="rId3">
            <a:alphaModFix/>
          </a:blip>
          <a:srcRect l="23932" t="44217" r="38737" b="34676"/>
          <a:stretch>
            <a:fillRect/>
          </a:stretch>
        </p:blipFill>
        <p:spPr>
          <a:xfrm>
            <a:off x="4845131" y="3752584"/>
            <a:ext cx="3170711" cy="102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9;p14"/>
          <p:cNvPicPr preferRelativeResize="0"/>
          <p:nvPr/>
        </p:nvPicPr>
        <p:blipFill>
          <a:blip r:embed="rId4">
            <a:alphaModFix/>
          </a:blip>
          <a:srcRect l="23514" t="39063" r="40145" b="34431"/>
          <a:stretch>
            <a:fillRect/>
          </a:stretch>
        </p:blipFill>
        <p:spPr>
          <a:xfrm>
            <a:off x="356266" y="3550721"/>
            <a:ext cx="3123211" cy="128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518571" y="3142997"/>
            <a:ext cx="2782778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yang </a:t>
            </a:r>
            <a:r>
              <a:rPr lang="en-US" dirty="0" err="1"/>
              <a:t>diinginkan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447325" y="3117267"/>
            <a:ext cx="3901039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pengetikan</a:t>
            </a:r>
            <a:r>
              <a:rPr lang="en-US" dirty="0"/>
              <a:t> string</a:t>
            </a:r>
          </a:p>
        </p:txBody>
      </p:sp>
      <p:sp>
        <p:nvSpPr>
          <p:cNvPr id="21" name="Oval 20"/>
          <p:cNvSpPr/>
          <p:nvPr/>
        </p:nvSpPr>
        <p:spPr>
          <a:xfrm>
            <a:off x="7089570" y="3705103"/>
            <a:ext cx="617517" cy="4750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05759" y="5106380"/>
            <a:ext cx="3051943" cy="570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70C0"/>
                </a:solidFill>
              </a:rPr>
              <a:t>Tetap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 err="1">
                <a:solidFill>
                  <a:srgbClr val="0070C0"/>
                </a:solidFill>
              </a:rPr>
              <a:t>memberikan</a:t>
            </a:r>
            <a:r>
              <a:rPr lang="en-US" sz="1400" b="1" dirty="0">
                <a:solidFill>
                  <a:srgbClr val="0070C0"/>
                </a:solidFill>
              </a:rPr>
              <a:t> output </a:t>
            </a:r>
            <a:r>
              <a:rPr lang="en-US" sz="1400" b="1" dirty="0" err="1">
                <a:solidFill>
                  <a:srgbClr val="0070C0"/>
                </a:solidFill>
              </a:rPr>
              <a:t>sesuai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  <a:r>
              <a:rPr lang="en-US" sz="1400" b="1" dirty="0" err="1">
                <a:solidFill>
                  <a:srgbClr val="0070C0"/>
                </a:solidFill>
              </a:rPr>
              <a:t>dengan</a:t>
            </a:r>
            <a:r>
              <a:rPr lang="en-US" sz="1400" b="1" dirty="0">
                <a:solidFill>
                  <a:srgbClr val="0070C0"/>
                </a:solidFill>
              </a:rPr>
              <a:t> string yang </a:t>
            </a:r>
            <a:r>
              <a:rPr lang="en-US" sz="1400" b="1" dirty="0" err="1">
                <a:solidFill>
                  <a:srgbClr val="0070C0"/>
                </a:solidFill>
              </a:rPr>
              <a:t>diketik</a:t>
            </a:r>
            <a:endParaRPr lang="en-US" sz="1400" b="1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32021" y="4738255"/>
            <a:ext cx="356260" cy="3562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Tipe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8C4C-BCF8-4AC5-8C53-014182615301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theme/theme1.xml><?xml version="1.0" encoding="utf-8"?>
<a:theme xmlns:a="http://schemas.openxmlformats.org/drawingml/2006/main" name="UII Powerpoint Template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3171</TotalTime>
  <Words>3622</Words>
  <Application>Microsoft Office PowerPoint</Application>
  <PresentationFormat>On-screen Show (4:3)</PresentationFormat>
  <Paragraphs>700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HP Simplified</vt:lpstr>
      <vt:lpstr>Myriad Pro</vt:lpstr>
      <vt:lpstr>Wingdings</vt:lpstr>
      <vt:lpstr>UII Powerpoint Template 2014</vt:lpstr>
      <vt:lpstr>PowerPoint Presentation</vt:lpstr>
      <vt:lpstr>PowerPoint Presentation</vt:lpstr>
      <vt:lpstr>Program Pertama</vt:lpstr>
      <vt:lpstr>Program Pertama</vt:lpstr>
      <vt:lpstr>Program Pertama</vt:lpstr>
      <vt:lpstr>Program Pertama</vt:lpstr>
      <vt:lpstr>Program Pertama</vt:lpstr>
      <vt:lpstr>Program Pertama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Ekspresi dan Variabel</vt:lpstr>
      <vt:lpstr>Operasi Matematika</vt:lpstr>
      <vt:lpstr>Operasi Matematika</vt:lpstr>
      <vt:lpstr>Operasi Matematika</vt:lpstr>
      <vt:lpstr>Operasi Matematika</vt:lpstr>
      <vt:lpstr>Variabel</vt:lpstr>
      <vt:lpstr>Variabel</vt:lpstr>
      <vt:lpstr>Variabel</vt:lpstr>
      <vt:lpstr>Variabel</vt:lpstr>
      <vt:lpstr>Variabel</vt:lpstr>
      <vt:lpstr>Strings</vt:lpstr>
      <vt:lpstr>Strings</vt:lpstr>
      <vt:lpstr>Strings</vt:lpstr>
      <vt:lpstr>Strings</vt:lpstr>
      <vt:lpstr>Strings</vt:lpstr>
      <vt:lpstr>Strings: Pemotongan (Slicing)</vt:lpstr>
      <vt:lpstr>Strings: Pengambilan Karakter dengan Langkah Tertentu (Stride)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Elvira Sukma Wahyuni, S.Pd.T., M.Eng </cp:lastModifiedBy>
  <cp:revision>462</cp:revision>
  <dcterms:created xsi:type="dcterms:W3CDTF">2019-04-17T03:34:48Z</dcterms:created>
  <dcterms:modified xsi:type="dcterms:W3CDTF">2019-07-10T07:47:50Z</dcterms:modified>
</cp:coreProperties>
</file>